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300" r:id="rId3"/>
    <p:sldId id="265" r:id="rId4"/>
    <p:sldId id="301" r:id="rId5"/>
    <p:sldId id="302" r:id="rId6"/>
    <p:sldId id="304" r:id="rId7"/>
    <p:sldId id="296" r:id="rId8"/>
    <p:sldId id="294" r:id="rId9"/>
    <p:sldId id="30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O'Rourke" initials="DO" lastIdx="7" clrIdx="0">
    <p:extLst>
      <p:ext uri="{19B8F6BF-5375-455C-9EA6-DF929625EA0E}">
        <p15:presenceInfo xmlns:p15="http://schemas.microsoft.com/office/powerpoint/2012/main" userId="41e303417245aa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2"/>
    <p:restoredTop sz="87538"/>
  </p:normalViewPr>
  <p:slideViewPr>
    <p:cSldViewPr snapToGrid="0" snapToObjects="1">
      <p:cViewPr varScale="1">
        <p:scale>
          <a:sx n="94" d="100"/>
          <a:sy n="94" d="100"/>
        </p:scale>
        <p:origin x="3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35096-4C6E-664C-8484-9855B5EFF35E}" type="datetimeFigureOut">
              <a:rPr lang="en-CA" smtClean="0"/>
              <a:t>2020-07-14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0CCD9-A86C-464D-BAB0-735587CA7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616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Source: Statistics Canada, April 2020  https://www150.statcan.gc.ca/n1/daily-</a:t>
            </a:r>
            <a:r>
              <a:rPr lang="en-CA" dirty="0" err="1"/>
              <a:t>quotidien</a:t>
            </a:r>
            <a:r>
              <a:rPr lang="en-CA" dirty="0"/>
              <a:t>/200408/dq200408c-eng.htm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0CCD9-A86C-464D-BAB0-735587CA76B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64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Double checking: brought to you by and on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0CCD9-A86C-464D-BAB0-735587CA76B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501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FLZEQFIm7k" TargetMode="External"/><Relationship Id="rId2" Type="http://schemas.openxmlformats.org/officeDocument/2006/relationships/hyperlink" Target="http://www.preventingcrime.ca/keepfamiliessaf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AFLZEQFIm7k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swaterloo.org/" TargetMode="External"/><Relationship Id="rId2" Type="http://schemas.openxmlformats.org/officeDocument/2006/relationships/hyperlink" Target="https://wcswr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2313CB-AD5A-4ABF-8017-2F3888D07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E009D9-E9CB-4EBB-A0C6-C345F8495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7B888-4E0A-8245-8375-D272873F4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729" y="4459039"/>
            <a:ext cx="8643011" cy="551528"/>
          </a:xfrm>
        </p:spPr>
        <p:txBody>
          <a:bodyPr>
            <a:normAutofit/>
          </a:bodyPr>
          <a:lstStyle/>
          <a:p>
            <a:pPr algn="r"/>
            <a:r>
              <a:rPr lang="en-CA" sz="2800" dirty="0"/>
              <a:t>Flatten the family violence curve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0FFF44-4B6D-47A3-8EF6-EC72DA2A7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2" y="323838"/>
            <a:ext cx="9299965" cy="3652791"/>
            <a:chOff x="1445672" y="323838"/>
            <a:chExt cx="9299965" cy="365279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C9BEEC-0281-408B-840C-9C73B781A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5672" y="323838"/>
              <a:ext cx="929996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308C4D-7B09-4FA1-B1F7-77E5C3FDF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8238" y="647445"/>
              <a:ext cx="8673013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C547D0E-8A87-4725-8224-311D6A772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3410" y="806495"/>
            <a:ext cx="8347608" cy="267877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A65048-1E59-FD46-B780-966169153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933" y="1125717"/>
            <a:ext cx="8020655" cy="20452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5C3848-5A58-4B84-AFBB-E7D9B99EB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A580E99-2B1B-4372-A707-20312A940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B4A4AA-0179-4AB7-8EED-031600A72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00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4B3A3-BE09-A743-BE45-8E7E9DA3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3" y="1363475"/>
            <a:ext cx="3157577" cy="1312001"/>
          </a:xfrm>
        </p:spPr>
        <p:txBody>
          <a:bodyPr anchor="t">
            <a:normAutofit/>
          </a:bodyPr>
          <a:lstStyle/>
          <a:p>
            <a:r>
              <a:rPr lang="en-CA" sz="2800" dirty="0"/>
              <a:t>The issue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0DFCE2-FCC3-BF4F-B0B5-84BE6597B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2" y="685091"/>
            <a:ext cx="6387702" cy="574370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A8F0C9-A858-4AE8-9E1D-49C6AEC13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8" y="2273608"/>
            <a:ext cx="4288092" cy="4155185"/>
          </a:xfrm>
        </p:spPr>
        <p:txBody>
          <a:bodyPr>
            <a:normAutofit/>
          </a:bodyPr>
          <a:lstStyle/>
          <a:p>
            <a:r>
              <a:rPr lang="en-CA" dirty="0"/>
              <a:t>Globally, research linking pandemics to family violence is very clear</a:t>
            </a:r>
          </a:p>
          <a:p>
            <a:endParaRPr lang="en-CA" dirty="0"/>
          </a:p>
          <a:p>
            <a:r>
              <a:rPr lang="en-CA" dirty="0"/>
              <a:t>Research also shows that simple, early intervention – social cohesion - can help defuse tense situations before they escalate</a:t>
            </a:r>
          </a:p>
        </p:txBody>
      </p:sp>
    </p:spTree>
    <p:extLst>
      <p:ext uri="{BB962C8B-B14F-4D97-AF65-F5344CB8AC3E}">
        <p14:creationId xmlns:p14="http://schemas.microsoft.com/office/powerpoint/2010/main" val="253375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67E1A7-00EE-6D4C-8884-861E428A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593" y="1159361"/>
            <a:ext cx="3530157" cy="1049235"/>
          </a:xfrm>
        </p:spPr>
        <p:txBody>
          <a:bodyPr>
            <a:normAutofit/>
          </a:bodyPr>
          <a:lstStyle/>
          <a:p>
            <a:r>
              <a:rPr lang="en-CA" dirty="0"/>
              <a:t>The need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A1003-1F61-3C44-8C5E-1B60F7C11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730" y="1920811"/>
            <a:ext cx="4251098" cy="398866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People at-risk need to know help is available</a:t>
            </a:r>
          </a:p>
          <a:p>
            <a:pPr>
              <a:lnSpc>
                <a:spcPct val="110000"/>
              </a:lnSpc>
            </a:pPr>
            <a:r>
              <a:rPr lang="en-US" dirty="0"/>
              <a:t>Neighbours, friends, family and co-workers need to know the signs, what to say and how to help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At home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At work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In the community</a:t>
            </a:r>
          </a:p>
          <a:p>
            <a:pPr>
              <a:lnSpc>
                <a:spcPct val="110000"/>
              </a:lnSpc>
            </a:pPr>
            <a:r>
              <a:rPr lang="en-US" dirty="0"/>
              <a:t>Everyone needs to know that small, easy caring gestures can help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20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9D2EE5-6F3C-024C-91AA-714542E42B6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93926" y="1955587"/>
            <a:ext cx="4821551" cy="2187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7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7AA691-8018-314B-809B-5CF9639E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62" y="847231"/>
            <a:ext cx="4053238" cy="4431360"/>
          </a:xfrm>
        </p:spPr>
        <p:txBody>
          <a:bodyPr anchor="ctr">
            <a:normAutofit/>
          </a:bodyPr>
          <a:lstStyle/>
          <a:p>
            <a:r>
              <a:rPr lang="en-CA" dirty="0"/>
              <a:t>You can Help </a:t>
            </a:r>
            <a:br>
              <a:rPr lang="en-CA" dirty="0"/>
            </a:br>
            <a:br>
              <a:rPr lang="en-CA" dirty="0"/>
            </a:br>
            <a:r>
              <a:rPr lang="en-CA" dirty="0"/>
              <a:t>#keep families safe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0C10C-9946-D74F-91DB-338CBBD9B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299802"/>
            <a:ext cx="7189375" cy="5696264"/>
          </a:xfrm>
        </p:spPr>
        <p:txBody>
          <a:bodyPr anchor="ctr">
            <a:noAutofit/>
          </a:bodyPr>
          <a:lstStyle/>
          <a:p>
            <a:r>
              <a:rPr lang="en-CA" sz="2200" dirty="0"/>
              <a:t>Visit </a:t>
            </a:r>
            <a:r>
              <a:rPr lang="en-CA" sz="22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www.preventingcrime.ca/keepfamiliessafe</a:t>
            </a:r>
            <a:r>
              <a:rPr lang="en-CA" sz="2200" dirty="0">
                <a:solidFill>
                  <a:srgbClr val="FFFF00"/>
                </a:solidFill>
              </a:rPr>
              <a:t> </a:t>
            </a:r>
            <a:r>
              <a:rPr lang="en-CA" sz="2200" dirty="0"/>
              <a:t>to learn how to help at home, at work and in the community. </a:t>
            </a:r>
          </a:p>
          <a:p>
            <a:r>
              <a:rPr lang="en-CA" sz="2200" dirty="0"/>
              <a:t>Know and share the sign  </a:t>
            </a:r>
            <a:r>
              <a:rPr lang="en-CA" sz="22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https://youtu.be/AFLZEQFIm7k</a:t>
            </a:r>
            <a:r>
              <a:rPr lang="en-CA" sz="2200" dirty="0">
                <a:solidFill>
                  <a:srgbClr val="FFFF00"/>
                </a:solidFill>
              </a:rPr>
              <a:t> </a:t>
            </a:r>
            <a:endParaRPr lang="en-CA" sz="2200" dirty="0"/>
          </a:p>
          <a:p>
            <a:r>
              <a:rPr lang="en-CA" sz="2200" dirty="0"/>
              <a:t>Reach out to anyone who is isolated or who may need support</a:t>
            </a:r>
          </a:p>
          <a:p>
            <a:r>
              <a:rPr lang="en-CA" sz="2200" dirty="0"/>
              <a:t>Share this information in your workplace, with your teams, clubs, faith community and social circles</a:t>
            </a:r>
          </a:p>
          <a:p>
            <a:r>
              <a:rPr lang="en-CA" sz="2200" dirty="0"/>
              <a:t>Share on social, on your website or any communication channels you have</a:t>
            </a:r>
          </a:p>
          <a:p>
            <a:r>
              <a:rPr lang="en-CA" sz="2200" dirty="0"/>
              <a:t>Record a video supporting the campaign (ask us how!)</a:t>
            </a:r>
          </a:p>
          <a:p>
            <a:r>
              <a:rPr lang="en-CA" sz="2200" dirty="0"/>
              <a:t>Join a virtual porch chat</a:t>
            </a:r>
          </a:p>
          <a:p>
            <a:endParaRPr lang="en-CA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35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903932-F420-BF4C-8F17-B00DF52A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Know the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EBDB-D1C6-0142-9AC1-D14A2A93D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3833" y="1759639"/>
            <a:ext cx="5842124" cy="4511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I</a:t>
            </a:r>
            <a:r>
              <a:rPr lang="en-US" sz="2000" dirty="0"/>
              <a:t>solation		</a:t>
            </a:r>
            <a:r>
              <a:rPr lang="en-US" dirty="0"/>
              <a:t>Financial control	    Fear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H</a:t>
            </a:r>
            <a:r>
              <a:rPr lang="en-US" sz="2000" dirty="0"/>
              <a:t>umiliation	</a:t>
            </a:r>
            <a:r>
              <a:rPr lang="en-US" dirty="0"/>
              <a:t>Ridicule		    Blame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N</a:t>
            </a:r>
            <a:r>
              <a:rPr lang="en-US" sz="2000" dirty="0"/>
              <a:t>ame-calling	Put-downs	   </a:t>
            </a:r>
            <a:r>
              <a:rPr lang="en-US" dirty="0"/>
              <a:t>Injuries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D</a:t>
            </a:r>
            <a:r>
              <a:rPr lang="en-US" sz="2000" dirty="0"/>
              <a:t>estruction of property or harming pets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P</a:t>
            </a:r>
            <a:r>
              <a:rPr lang="en-US" sz="2000" dirty="0"/>
              <a:t>hysical or emotional abuse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N</a:t>
            </a:r>
            <a:r>
              <a:rPr lang="en-US" sz="2000" dirty="0"/>
              <a:t>ervousness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N</a:t>
            </a:r>
            <a:r>
              <a:rPr lang="en-US" sz="2000" dirty="0"/>
              <a:t>eglect in the case of children</a:t>
            </a:r>
          </a:p>
          <a:p>
            <a:pPr lvl="1"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70896-6B93-BE43-8CBD-B560FC072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8381" y="3562066"/>
            <a:ext cx="4016678" cy="31765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On video, if someone curls four fingers over their thumb and raises it with their palm towards the camera, it’s a call for help. </a:t>
            </a:r>
          </a:p>
          <a:p>
            <a:pPr marL="0" indent="0" algn="ctr">
              <a:buNone/>
            </a:pPr>
            <a:r>
              <a:rPr lang="en-CA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https://youtu.be/AFLZEQFIm7k</a:t>
            </a:r>
            <a:r>
              <a:rPr lang="en-CA" dirty="0">
                <a:solidFill>
                  <a:srgbClr val="0070C0"/>
                </a:solidFill>
              </a:rPr>
              <a:t> </a:t>
            </a:r>
          </a:p>
          <a:p>
            <a:endParaRPr lang="en-CA" dirty="0"/>
          </a:p>
        </p:txBody>
      </p: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1435F57A-3BCF-E34F-9F02-6BB0DDD01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233" y="741542"/>
            <a:ext cx="2904550" cy="324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2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E0A519-FCF3-6D46-BDA5-FEC5B8A72789}"/>
              </a:ext>
            </a:extLst>
          </p:cNvPr>
          <p:cNvSpPr/>
          <p:nvPr/>
        </p:nvSpPr>
        <p:spPr>
          <a:xfrm>
            <a:off x="1451578" y="2157180"/>
            <a:ext cx="9725937" cy="345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/>
              <a:t>ASK: </a:t>
            </a:r>
            <a:r>
              <a:rPr lang="en-US" sz="2000" dirty="0"/>
              <a:t>Do you feel safe? How can I help? 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b="1" dirty="0"/>
              <a:t>ACT: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Stay connected  to break isolation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Offer information about community supports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Offer personal support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If danger is imminent and you need immediate help, contact</a:t>
            </a:r>
          </a:p>
          <a:p>
            <a:pPr lvl="1">
              <a:lnSpc>
                <a:spcPct val="110000"/>
              </a:lnSpc>
            </a:pPr>
            <a:r>
              <a:rPr lang="en-US" sz="2000" u="sng" dirty="0">
                <a:hlinkClick r:id="rId2"/>
              </a:rPr>
              <a:t>Women’s Crisis Services of Waterloo Region</a:t>
            </a:r>
            <a:r>
              <a:rPr lang="en-US" sz="2000" dirty="0"/>
              <a:t> at (519)742-5894 in Kitchener-Waterloo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Local police at 9-1-1 in an emergency</a:t>
            </a:r>
          </a:p>
          <a:p>
            <a:pPr lvl="1">
              <a:lnSpc>
                <a:spcPct val="110000"/>
              </a:lnSpc>
            </a:pPr>
            <a:r>
              <a:rPr lang="en-US" sz="2000" u="sng" dirty="0">
                <a:hlinkClick r:id="rId3"/>
              </a:rPr>
              <a:t>Family and Children’s Services (FCS)</a:t>
            </a:r>
            <a:r>
              <a:rPr lang="en-US" sz="2000" dirty="0"/>
              <a:t> at 519-576-0540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46F229-E154-E746-844E-2FB958E2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Know how to help</a:t>
            </a:r>
          </a:p>
        </p:txBody>
      </p:sp>
    </p:spTree>
    <p:extLst>
      <p:ext uri="{BB962C8B-B14F-4D97-AF65-F5344CB8AC3E}">
        <p14:creationId xmlns:p14="http://schemas.microsoft.com/office/powerpoint/2010/main" val="337888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DF1045-FC61-45F9-B214-2286C96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ED2B910-B28F-4A54-B17C-8B7E5893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45F118-1DF8-46A9-8A77-B3D9422CE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8775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524A029-F6B5-D645-9523-011F4DBC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457" y="804519"/>
            <a:ext cx="55503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Share Support material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AB7D27-148D-4082-B160-72FAD580D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7D1893-6D29-4446-85CA-A80F09DDBB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8842" y="3137423"/>
            <a:ext cx="3848362" cy="249181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8E7F45-A257-E44A-A74D-D3C12F97E3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8842" y="558352"/>
            <a:ext cx="3739317" cy="249287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23C5CC-D6F1-4573-B5D5-8108D59A1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6457" y="2015732"/>
            <a:ext cx="5550357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Print and virtual postcard</a:t>
            </a:r>
          </a:p>
          <a:p>
            <a:r>
              <a:rPr lang="en-US" dirty="0"/>
              <a:t>Infographic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Web sliders and content</a:t>
            </a:r>
          </a:p>
          <a:p>
            <a:r>
              <a:rPr lang="en-US" dirty="0"/>
              <a:t>Social media drafts and video scripts</a:t>
            </a:r>
          </a:p>
          <a:p>
            <a:r>
              <a:rPr lang="en-US" dirty="0"/>
              <a:t>Porch chats and custom training sessions</a:t>
            </a:r>
          </a:p>
          <a:p>
            <a:r>
              <a:rPr lang="en-US" dirty="0"/>
              <a:t>Presentations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D88FC76-F691-462A-BCF9-0BA4F5DE6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204A7E-B7E9-42D0-9DC4-B82FDC8C4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90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18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1A7CB-D1F3-2D4C-B644-F61B37FF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Join our growing coalition </a:t>
            </a:r>
          </a:p>
        </p:txBody>
      </p:sp>
      <p:cxnSp>
        <p:nvCxnSpPr>
          <p:cNvPr id="41" name="Straight Connector 22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2" name="Group 24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6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A941A4-494A-0445-8958-BACCC5E198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5945664" y="1116345"/>
            <a:ext cx="3628338" cy="3866172"/>
          </a:xfrm>
          <a:prstGeom prst="rect">
            <a:avLst/>
          </a:prstGeom>
        </p:spPr>
      </p:pic>
      <p:pic>
        <p:nvPicPr>
          <p:cNvPr id="45" name="Picture 28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6" name="Straight Connector 30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62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3B8716-84F6-E140-970C-7858BB0C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ctr">
            <a:normAutofit/>
          </a:bodyPr>
          <a:lstStyle/>
          <a:p>
            <a:pPr algn="r"/>
            <a:r>
              <a:rPr lang="en-US" sz="5400" dirty="0"/>
              <a:t>contact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4A8285-7C11-6E4D-87C7-DC76894D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265528"/>
            <a:ext cx="9603275" cy="3200817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indent="0" algn="ctr">
              <a:buNone/>
            </a:pPr>
            <a:r>
              <a:rPr lang="en-US" sz="2400" cap="all" dirty="0"/>
              <a:t>Julie Thompson</a:t>
            </a:r>
          </a:p>
          <a:p>
            <a:pPr marL="0" indent="0" algn="ctr">
              <a:buNone/>
            </a:pPr>
            <a:r>
              <a:rPr lang="en-US" cap="all" dirty="0"/>
              <a:t>Waterloo region crime prevention council</a:t>
            </a:r>
          </a:p>
          <a:p>
            <a:pPr marL="0" indent="0">
              <a:buNone/>
            </a:pPr>
            <a:endParaRPr lang="en-US" cap="all" dirty="0"/>
          </a:p>
          <a:p>
            <a:pPr marL="0" indent="0">
              <a:buNone/>
            </a:pPr>
            <a:r>
              <a:rPr lang="en-US" cap="all" dirty="0" err="1"/>
              <a:t>Jthompson@regionofwaterloo</a:t>
            </a:r>
            <a:endParaRPr lang="en-US" cap="all" dirty="0"/>
          </a:p>
          <a:p>
            <a:pPr marL="0" indent="0">
              <a:buNone/>
            </a:pPr>
            <a:r>
              <a:rPr lang="en-US" cap="all" dirty="0"/>
              <a:t>Tel: (519) 635-1412</a:t>
            </a:r>
          </a:p>
          <a:p>
            <a:pPr marL="0" indent="0">
              <a:buNone/>
            </a:pPr>
            <a:endParaRPr lang="en-US" cap="all" dirty="0"/>
          </a:p>
          <a:p>
            <a:endParaRPr lang="en-US" cap="all" dirty="0"/>
          </a:p>
          <a:p>
            <a:endParaRPr lang="en-US" cap="all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89EBA63-3D58-C446-8FB9-532AB2ECA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444" y="5268036"/>
            <a:ext cx="3645238" cy="75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02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421</Words>
  <Application>Microsoft Macintosh PowerPoint</Application>
  <PresentationFormat>Widescreen</PresentationFormat>
  <Paragraphs>62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Gallery</vt:lpstr>
      <vt:lpstr>Flatten the family violence curve</vt:lpstr>
      <vt:lpstr>The issue</vt:lpstr>
      <vt:lpstr>The need</vt:lpstr>
      <vt:lpstr>You can Help   #keep families safe  </vt:lpstr>
      <vt:lpstr>Know the signs</vt:lpstr>
      <vt:lpstr>Know how to help</vt:lpstr>
      <vt:lpstr>Share Support material</vt:lpstr>
      <vt:lpstr>Join our growing coalition 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Flatten the family violence curve</dc:title>
  <dc:creator>Dominique O'Rourke</dc:creator>
  <cp:lastModifiedBy>Dominique O'Rourke</cp:lastModifiedBy>
  <cp:revision>4</cp:revision>
  <dcterms:created xsi:type="dcterms:W3CDTF">2020-07-14T18:08:55Z</dcterms:created>
  <dcterms:modified xsi:type="dcterms:W3CDTF">2020-07-14T20:25:48Z</dcterms:modified>
</cp:coreProperties>
</file>