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300" r:id="rId3"/>
    <p:sldId id="306" r:id="rId4"/>
    <p:sldId id="265" r:id="rId5"/>
    <p:sldId id="301" r:id="rId6"/>
    <p:sldId id="302" r:id="rId7"/>
    <p:sldId id="304" r:id="rId8"/>
    <p:sldId id="305" r:id="rId9"/>
    <p:sldId id="296" r:id="rId10"/>
    <p:sldId id="294" r:id="rId11"/>
    <p:sldId id="30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O'Rourke" initials="DO" lastIdx="7" clrIdx="0">
    <p:extLst>
      <p:ext uri="{19B8F6BF-5375-455C-9EA6-DF929625EA0E}">
        <p15:presenceInfo xmlns:p15="http://schemas.microsoft.com/office/powerpoint/2012/main" userId="41e303417245aa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4"/>
    <p:restoredTop sz="56278"/>
  </p:normalViewPr>
  <p:slideViewPr>
    <p:cSldViewPr snapToGrid="0" snapToObjects="1">
      <p:cViewPr varScale="1">
        <p:scale>
          <a:sx n="57" d="100"/>
          <a:sy n="57" d="100"/>
        </p:scale>
        <p:origin x="3000" y="160"/>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35096-4C6E-664C-8484-9855B5EFF35E}" type="datetimeFigureOut">
              <a:rPr lang="en-CA" smtClean="0"/>
              <a:t>2020-07-24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0CCD9-A86C-464D-BAB0-735587CA76B6}" type="slidenum">
              <a:rPr lang="en-CA" smtClean="0"/>
              <a:t>‹#›</a:t>
            </a:fld>
            <a:endParaRPr lang="en-CA"/>
          </a:p>
        </p:txBody>
      </p:sp>
    </p:spTree>
    <p:extLst>
      <p:ext uri="{BB962C8B-B14F-4D97-AF65-F5344CB8AC3E}">
        <p14:creationId xmlns:p14="http://schemas.microsoft.com/office/powerpoint/2010/main" val="256616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reventingcrime.ca/keepfamiliessaf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know that with the Global</a:t>
            </a:r>
            <a:r>
              <a:rPr lang="en-US" sz="1400" baseline="0" dirty="0"/>
              <a:t> Pandemic, family violence tends to increase</a:t>
            </a:r>
            <a:endParaRPr lang="en-CA" sz="1400" dirty="0"/>
          </a:p>
        </p:txBody>
      </p:sp>
      <p:sp>
        <p:nvSpPr>
          <p:cNvPr id="4" name="Slide Number Placeholder 3"/>
          <p:cNvSpPr>
            <a:spLocks noGrp="1"/>
          </p:cNvSpPr>
          <p:nvPr>
            <p:ph type="sldNum" sz="quarter" idx="10"/>
          </p:nvPr>
        </p:nvSpPr>
        <p:spPr/>
        <p:txBody>
          <a:bodyPr/>
          <a:lstStyle/>
          <a:p>
            <a:fld id="{5E90CCD9-A86C-464D-BAB0-735587CA76B6}" type="slidenum">
              <a:rPr lang="en-CA" smtClean="0"/>
              <a:t>1</a:t>
            </a:fld>
            <a:endParaRPr lang="en-CA"/>
          </a:p>
        </p:txBody>
      </p:sp>
    </p:spTree>
    <p:extLst>
      <p:ext uri="{BB962C8B-B14F-4D97-AF65-F5344CB8AC3E}">
        <p14:creationId xmlns:p14="http://schemas.microsoft.com/office/powerpoint/2010/main" val="56008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you can also join our growing coalition.</a:t>
            </a:r>
          </a:p>
          <a:p>
            <a:endParaRPr lang="en-CA" dirty="0"/>
          </a:p>
          <a:p>
            <a:r>
              <a:rPr lang="en-CA" dirty="0"/>
              <a:t>We’re counting on employers in the Waterloo Region to be aware of the rise in family violence and to support employees who may be at </a:t>
            </a:r>
            <a:r>
              <a:rPr lang="en-CA" baseline="0" dirty="0"/>
              <a:t>risk.</a:t>
            </a:r>
          </a:p>
        </p:txBody>
      </p:sp>
      <p:sp>
        <p:nvSpPr>
          <p:cNvPr id="4" name="Slide Number Placeholder 3"/>
          <p:cNvSpPr>
            <a:spLocks noGrp="1"/>
          </p:cNvSpPr>
          <p:nvPr>
            <p:ph type="sldNum" sz="quarter" idx="5"/>
          </p:nvPr>
        </p:nvSpPr>
        <p:spPr/>
        <p:txBody>
          <a:bodyPr/>
          <a:lstStyle/>
          <a:p>
            <a:fld id="{5E90CCD9-A86C-464D-BAB0-735587CA76B6}" type="slidenum">
              <a:rPr lang="en-CA" smtClean="0"/>
              <a:t>10</a:t>
            </a:fld>
            <a:endParaRPr lang="en-CA"/>
          </a:p>
        </p:txBody>
      </p:sp>
    </p:spTree>
    <p:extLst>
      <p:ext uri="{BB962C8B-B14F-4D97-AF65-F5344CB8AC3E}">
        <p14:creationId xmlns:p14="http://schemas.microsoft.com/office/powerpoint/2010/main" val="397501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more information, please contact Julie Thompson, Community Engagement at the Waterloo Region Crime Prevention Council.</a:t>
            </a:r>
          </a:p>
          <a:p>
            <a:endParaRPr lang="en-CA" baseline="0" dirty="0"/>
          </a:p>
          <a:p>
            <a:r>
              <a:rPr lang="en-CA" baseline="0" dirty="0"/>
              <a:t>Thank you for listening</a:t>
            </a:r>
          </a:p>
          <a:p>
            <a:endParaRPr lang="en-CA" baseline="0" dirty="0"/>
          </a:p>
          <a:p>
            <a:r>
              <a:rPr lang="en-CA" baseline="0" dirty="0"/>
              <a:t>Thank you for helping #</a:t>
            </a:r>
            <a:r>
              <a:rPr lang="en-CA" baseline="0" dirty="0" err="1"/>
              <a:t>KeepFamiliesSafe</a:t>
            </a:r>
            <a:endParaRPr lang="en-CA" dirty="0"/>
          </a:p>
          <a:p>
            <a:endParaRPr lang="en-CA" dirty="0"/>
          </a:p>
        </p:txBody>
      </p:sp>
      <p:sp>
        <p:nvSpPr>
          <p:cNvPr id="4" name="Slide Number Placeholder 3"/>
          <p:cNvSpPr>
            <a:spLocks noGrp="1"/>
          </p:cNvSpPr>
          <p:nvPr>
            <p:ph type="sldNum" sz="quarter" idx="10"/>
          </p:nvPr>
        </p:nvSpPr>
        <p:spPr/>
        <p:txBody>
          <a:bodyPr/>
          <a:lstStyle/>
          <a:p>
            <a:fld id="{5E90CCD9-A86C-464D-BAB0-735587CA76B6}" type="slidenum">
              <a:rPr lang="en-CA" smtClean="0"/>
              <a:t>11</a:t>
            </a:fld>
            <a:endParaRPr lang="en-CA"/>
          </a:p>
        </p:txBody>
      </p:sp>
    </p:spTree>
    <p:extLst>
      <p:ext uri="{BB962C8B-B14F-4D97-AF65-F5344CB8AC3E}">
        <p14:creationId xmlns:p14="http://schemas.microsoft.com/office/powerpoint/2010/main" val="34304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Already in your workplace,</a:t>
            </a:r>
            <a:r>
              <a:rPr lang="en-CA" sz="1800" baseline="0" dirty="0"/>
              <a:t> 24% of people may have experienced family violence.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aseline="0" dirty="0"/>
              <a:t>In addition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aseline="0" dirty="0"/>
              <a:t>In this pandemic: 1 in 3 Canadians are very concerned about family stress, and 1 in 10 women are </a:t>
            </a:r>
            <a:r>
              <a:rPr lang="en-CA" sz="1800" u="sng" baseline="0" dirty="0"/>
              <a:t>very</a:t>
            </a:r>
            <a:r>
              <a:rPr lang="en-CA" sz="1800" baseline="0" dirty="0"/>
              <a:t> or </a:t>
            </a:r>
            <a:r>
              <a:rPr lang="en-CA" sz="1800" u="sng" baseline="0" dirty="0"/>
              <a:t>extremely</a:t>
            </a:r>
            <a:r>
              <a:rPr lang="en-CA" sz="1800" baseline="0" dirty="0"/>
              <a:t> concerned about family violence.</a:t>
            </a:r>
            <a:endParaRPr lang="en-CA" sz="1800" dirty="0"/>
          </a:p>
          <a:p>
            <a:endParaRPr lang="en-CA" dirty="0"/>
          </a:p>
        </p:txBody>
      </p:sp>
      <p:sp>
        <p:nvSpPr>
          <p:cNvPr id="4" name="Slide Number Placeholder 3"/>
          <p:cNvSpPr>
            <a:spLocks noGrp="1"/>
          </p:cNvSpPr>
          <p:nvPr>
            <p:ph type="sldNum" sz="quarter" idx="5"/>
          </p:nvPr>
        </p:nvSpPr>
        <p:spPr/>
        <p:txBody>
          <a:bodyPr/>
          <a:lstStyle/>
          <a:p>
            <a:fld id="{5E90CCD9-A86C-464D-BAB0-735587CA76B6}" type="slidenum">
              <a:rPr lang="en-CA" smtClean="0"/>
              <a:t>2</a:t>
            </a:fld>
            <a:endParaRPr lang="en-CA"/>
          </a:p>
        </p:txBody>
      </p:sp>
    </p:spTree>
    <p:extLst>
      <p:ext uri="{BB962C8B-B14F-4D97-AF65-F5344CB8AC3E}">
        <p14:creationId xmlns:p14="http://schemas.microsoft.com/office/powerpoint/2010/main" val="34964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statistics in Waterloo Region are</a:t>
            </a:r>
            <a:r>
              <a:rPr lang="en-US" baseline="0" dirty="0"/>
              <a:t> very concerning and you as an employer u</a:t>
            </a:r>
            <a:r>
              <a:rPr lang="en-US" dirty="0"/>
              <a:t>nder the Occupational Health and Safety Act, or Bill 168,</a:t>
            </a:r>
            <a:r>
              <a:rPr lang="en-US" baseline="0" dirty="0"/>
              <a:t> have a responsibility to ensure that all employees have a safe and healthy workplace, including protecting employees from the risk of domestic violence in the workplace.  As coworkers you have a responsibility to one another to identify the signs of family violence, and to intervene in an appropriate </a:t>
            </a:r>
            <a:r>
              <a:rPr lang="en-US" baseline="0"/>
              <a:t>way. And</a:t>
            </a:r>
            <a:r>
              <a:rPr lang="en-US" baseline="0" dirty="0"/>
              <a:t>, of course, </a:t>
            </a:r>
            <a:r>
              <a:rPr lang="en-CA" sz="1200" b="0" i="0" u="none" strike="noStrike" kern="1200" baseline="0" dirty="0">
                <a:solidFill>
                  <a:schemeClr val="tx1"/>
                </a:solidFill>
                <a:effectLst/>
                <a:latin typeface="+mn-lt"/>
                <a:ea typeface="+mn-ea"/>
                <a:cs typeface="+mn-cs"/>
              </a:rPr>
              <a:t>e</a:t>
            </a:r>
            <a:r>
              <a:rPr lang="en-CA" sz="1200" b="0" i="0" u="none" strike="noStrike" kern="1200" dirty="0">
                <a:solidFill>
                  <a:schemeClr val="tx1"/>
                </a:solidFill>
                <a:effectLst/>
                <a:latin typeface="+mn-lt"/>
                <a:ea typeface="+mn-ea"/>
                <a:cs typeface="+mn-cs"/>
              </a:rPr>
              <a:t>veryone, including members of the public, is also required by law to </a:t>
            </a:r>
            <a:r>
              <a:rPr lang="en-CA" sz="1200" b="1" i="0" u="none" strike="noStrike" kern="1200" dirty="0">
                <a:solidFill>
                  <a:schemeClr val="tx1"/>
                </a:solidFill>
                <a:effectLst/>
                <a:latin typeface="+mn-lt"/>
                <a:ea typeface="+mn-ea"/>
                <a:cs typeface="+mn-cs"/>
              </a:rPr>
              <a:t>report</a:t>
            </a:r>
            <a:r>
              <a:rPr lang="en-CA" sz="1200" b="0" i="0" u="none" strike="noStrike" kern="1200" dirty="0">
                <a:solidFill>
                  <a:schemeClr val="tx1"/>
                </a:solidFill>
                <a:effectLst/>
                <a:latin typeface="+mn-lt"/>
                <a:ea typeface="+mn-ea"/>
                <a:cs typeface="+mn-cs"/>
              </a:rPr>
              <a:t> suspected cases of </a:t>
            </a:r>
            <a:r>
              <a:rPr lang="en-CA" sz="1200" b="1" i="0" u="none" strike="noStrike" kern="1200" dirty="0">
                <a:solidFill>
                  <a:schemeClr val="tx1"/>
                </a:solidFill>
                <a:effectLst/>
                <a:latin typeface="+mn-lt"/>
                <a:ea typeface="+mn-ea"/>
                <a:cs typeface="+mn-cs"/>
              </a:rPr>
              <a:t>child abuse</a:t>
            </a:r>
            <a:r>
              <a:rPr lang="en-CA" sz="1200" b="0" i="0" u="none" strike="noStrike" kern="1200" dirty="0">
                <a:solidFill>
                  <a:schemeClr val="tx1"/>
                </a:solidFill>
                <a:effectLst/>
                <a:latin typeface="+mn-lt"/>
                <a:ea typeface="+mn-ea"/>
                <a:cs typeface="+mn-cs"/>
              </a:rPr>
              <a:t> or neglect.</a:t>
            </a:r>
            <a:endParaRPr lang="en-CA" dirty="0"/>
          </a:p>
        </p:txBody>
      </p:sp>
      <p:sp>
        <p:nvSpPr>
          <p:cNvPr id="4" name="Slide Number Placeholder 3"/>
          <p:cNvSpPr>
            <a:spLocks noGrp="1"/>
          </p:cNvSpPr>
          <p:nvPr>
            <p:ph type="sldNum" sz="quarter" idx="10"/>
          </p:nvPr>
        </p:nvSpPr>
        <p:spPr/>
        <p:txBody>
          <a:bodyPr/>
          <a:lstStyle/>
          <a:p>
            <a:fld id="{5E90CCD9-A86C-464D-BAB0-735587CA76B6}" type="slidenum">
              <a:rPr lang="en-CA" smtClean="0"/>
              <a:t>3</a:t>
            </a:fld>
            <a:endParaRPr lang="en-CA"/>
          </a:p>
        </p:txBody>
      </p:sp>
    </p:spTree>
    <p:extLst>
      <p:ext uri="{BB962C8B-B14F-4D97-AF65-F5344CB8AC3E}">
        <p14:creationId xmlns:p14="http://schemas.microsoft.com/office/powerpoint/2010/main" val="249000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a:t>
            </a:r>
            <a:r>
              <a:rPr lang="en-US" baseline="0" dirty="0"/>
              <a:t> would you know how to do that today? As more and more people continue to work remotely, are you able to identify the signs of domestic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at risk of family</a:t>
            </a:r>
            <a:r>
              <a:rPr lang="en-US" baseline="0" dirty="0"/>
              <a:t> violence need to be aware that they can access services and that they are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Managers, supervisors, co-workers, family, friends and neighbours all need to know the signs and how to help at work and at home and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Everyone needs to know that small, easy caring gestures can help to ease the tensions that can lead to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even the smallest gesture can be really significant.</a:t>
            </a:r>
            <a:endParaRPr lang="en-CA" dirty="0"/>
          </a:p>
          <a:p>
            <a:endParaRPr lang="en-CA" dirty="0"/>
          </a:p>
        </p:txBody>
      </p:sp>
      <p:sp>
        <p:nvSpPr>
          <p:cNvPr id="4" name="Slide Number Placeholder 3"/>
          <p:cNvSpPr>
            <a:spLocks noGrp="1"/>
          </p:cNvSpPr>
          <p:nvPr>
            <p:ph type="sldNum" sz="quarter" idx="10"/>
          </p:nvPr>
        </p:nvSpPr>
        <p:spPr/>
        <p:txBody>
          <a:bodyPr/>
          <a:lstStyle/>
          <a:p>
            <a:fld id="{5E90CCD9-A86C-464D-BAB0-735587CA76B6}" type="slidenum">
              <a:rPr lang="en-CA" smtClean="0"/>
              <a:t>4</a:t>
            </a:fld>
            <a:endParaRPr lang="en-CA"/>
          </a:p>
        </p:txBody>
      </p:sp>
    </p:spTree>
    <p:extLst>
      <p:ext uri="{BB962C8B-B14F-4D97-AF65-F5344CB8AC3E}">
        <p14:creationId xmlns:p14="http://schemas.microsoft.com/office/powerpoint/2010/main" val="248237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important issue in Waterloo Region, a broad coalition of agencies and municipalities launched the #</a:t>
            </a:r>
            <a:r>
              <a:rPr lang="en-US" dirty="0" err="1"/>
              <a:t>KeepFamiliesSafe</a:t>
            </a:r>
            <a:r>
              <a:rPr lang="en-US" dirty="0"/>
              <a:t> campaign. </a:t>
            </a:r>
          </a:p>
          <a:p>
            <a:endParaRPr lang="en-US" dirty="0"/>
          </a:p>
          <a:p>
            <a:r>
              <a:rPr lang="en-US" dirty="0"/>
              <a:t>Here are 5 easy ways YOU can help:</a:t>
            </a:r>
            <a:endParaRPr lang="en-US" baseline="0" dirty="0"/>
          </a:p>
          <a:p>
            <a:pPr marL="228600" indent="-228600">
              <a:buAutoNum type="arabicPeriod"/>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Visit </a:t>
            </a:r>
            <a:r>
              <a:rPr lang="en-CA" sz="1200" u="sng" dirty="0">
                <a:solidFill>
                  <a:srgbClr val="FFFF00"/>
                </a:solidFill>
                <a:hlinkClick r:id="rId3">
                  <a:extLst>
                    <a:ext uri="{A12FA001-AC4F-418D-AE19-62706E023703}">
                      <ahyp:hlinkClr xmlns:ahyp="http://schemas.microsoft.com/office/drawing/2018/hyperlinkcolor" val="tx"/>
                    </a:ext>
                  </a:extLst>
                </a:hlinkClick>
              </a:rPr>
              <a:t>preventingcrime.ca/keepfamiliessafe</a:t>
            </a:r>
            <a:r>
              <a:rPr lang="en-CA" sz="1200" u="sng" baseline="0" dirty="0">
                <a:solidFill>
                  <a:srgbClr val="FFFF00"/>
                </a:solidFill>
              </a:rPr>
              <a:t> </a:t>
            </a:r>
            <a:r>
              <a:rPr lang="en-CA" sz="1200" baseline="0" dirty="0">
                <a:solidFill>
                  <a:srgbClr val="FFFF00"/>
                </a:solidFill>
              </a:rPr>
              <a:t>for tips on how to help prevent family violence at home, at work and in the community.</a:t>
            </a:r>
            <a:endParaRPr lang="en-US" baseline="0" dirty="0"/>
          </a:p>
          <a:p>
            <a:pPr marL="228600" indent="-228600">
              <a:buAutoNum type="arabicPeriod"/>
            </a:pPr>
            <a:endParaRPr lang="en-US" baseline="0" dirty="0"/>
          </a:p>
          <a:p>
            <a:pPr marL="228600" indent="-228600">
              <a:buAutoNum type="arabicPeriod"/>
            </a:pPr>
            <a:r>
              <a:rPr lang="en-US" baseline="0" dirty="0"/>
              <a:t>Because so many people are working remotely and participating in video calls, it’s important to know and share this sign. [Do the sign slowly]  If someone makes this motion “       “  towards the camera during a video call, you will know this is a sign for HELP. Please share this with your teams the next time you have a video conference and remind them periodically. Why not share it in your social and professional networks too?</a:t>
            </a:r>
          </a:p>
          <a:p>
            <a:endParaRPr lang="en-US" baseline="0" dirty="0"/>
          </a:p>
          <a:p>
            <a:r>
              <a:rPr lang="en-US" baseline="0" dirty="0"/>
              <a:t>3. Reach out to anyone who’s isolated or who might need support. Maybe there’s someone on your team where family stress is escalating due to job loss or uncertainty. We know that when stress is high it’s more difficult to cope. Can you connect them to the appropriate services in the community to help alleviate that stress or encourage them to contact an Employee Assistance Program if one is available in your workplace? Caring enough to reach out and to connect them to existing supports can make a difference.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 We need to talk about what the United Nations has called the </a:t>
            </a:r>
            <a:r>
              <a:rPr lang="en-US" b="1" baseline="0" dirty="0"/>
              <a:t>“shadow” pandemic</a:t>
            </a:r>
            <a:r>
              <a:rPr lang="en-US" baseline="0" dirty="0"/>
              <a:t>. So please, talk about the rise in family violence and the resources available during a team meeting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share the #</a:t>
            </a:r>
            <a:r>
              <a:rPr lang="en-US" baseline="0" dirty="0" err="1"/>
              <a:t>KeepFamiliesSafe</a:t>
            </a:r>
            <a:r>
              <a:rPr lang="en-US" baseline="0" dirty="0"/>
              <a:t> information in your corporate, professional and personal communication channels. You can even record a video supporting the campaign – just use Hashtag #</a:t>
            </a:r>
            <a:r>
              <a:rPr lang="en-US" baseline="0" dirty="0" err="1"/>
              <a:t>KeepFamiliesSafe</a:t>
            </a:r>
            <a:endParaRPr lang="en-US" baseline="0" dirty="0"/>
          </a:p>
          <a:p>
            <a:endParaRPr lang="en-US" baseline="0" dirty="0"/>
          </a:p>
          <a:p>
            <a:r>
              <a:rPr lang="en-US" baseline="0" dirty="0"/>
              <a:t>5. You could also join a virtual porch chat for more in-depth learning, but in a casual environment.</a:t>
            </a:r>
            <a:endParaRPr lang="en-CA" dirty="0"/>
          </a:p>
        </p:txBody>
      </p:sp>
      <p:sp>
        <p:nvSpPr>
          <p:cNvPr id="4" name="Slide Number Placeholder 3"/>
          <p:cNvSpPr>
            <a:spLocks noGrp="1"/>
          </p:cNvSpPr>
          <p:nvPr>
            <p:ph type="sldNum" sz="quarter" idx="10"/>
          </p:nvPr>
        </p:nvSpPr>
        <p:spPr/>
        <p:txBody>
          <a:bodyPr/>
          <a:lstStyle/>
          <a:p>
            <a:fld id="{5E90CCD9-A86C-464D-BAB0-735587CA76B6}" type="slidenum">
              <a:rPr lang="en-CA" smtClean="0"/>
              <a:t>5</a:t>
            </a:fld>
            <a:endParaRPr lang="en-CA"/>
          </a:p>
        </p:txBody>
      </p:sp>
    </p:spTree>
    <p:extLst>
      <p:ext uri="{BB962C8B-B14F-4D97-AF65-F5344CB8AC3E}">
        <p14:creationId xmlns:p14="http://schemas.microsoft.com/office/powerpoint/2010/main" val="177071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is our responsibility to know</a:t>
            </a:r>
            <a:r>
              <a:rPr lang="en-US" baseline="0" dirty="0"/>
              <a:t> the signs of domestic violence and then to offer support, </a:t>
            </a:r>
            <a:r>
              <a:rPr lang="en-US" b="1" baseline="0" dirty="0"/>
              <a:t>would you know the signs? </a:t>
            </a:r>
          </a:p>
          <a:p>
            <a:endParaRPr lang="en-US" b="1" baseline="0" dirty="0"/>
          </a:p>
          <a:p>
            <a:r>
              <a:rPr lang="en-US" b="0" baseline="0" dirty="0"/>
              <a:t>Do you have co-workers who seem isolated? If it’s a video call, do you hear language behind them that is humiliating? Do you hear put-downs or name calling? </a:t>
            </a:r>
          </a:p>
          <a:p>
            <a:r>
              <a:rPr lang="en-US" b="0" baseline="0" dirty="0"/>
              <a:t>Have people expressed that this person is subject to physical or emotional abuse? Does the person have frequent injuries or seem particularly nervous? </a:t>
            </a:r>
          </a:p>
          <a:p>
            <a:r>
              <a:rPr lang="en-US" b="0" baseline="0" dirty="0"/>
              <a:t>All of these, together in some combination can be signs.</a:t>
            </a:r>
          </a:p>
          <a:p>
            <a:endParaRPr lang="en-US" b="0" baseline="0" dirty="0"/>
          </a:p>
          <a:p>
            <a:endParaRPr lang="en-CA" b="0" dirty="0"/>
          </a:p>
        </p:txBody>
      </p:sp>
      <p:sp>
        <p:nvSpPr>
          <p:cNvPr id="4" name="Slide Number Placeholder 3"/>
          <p:cNvSpPr>
            <a:spLocks noGrp="1"/>
          </p:cNvSpPr>
          <p:nvPr>
            <p:ph type="sldNum" sz="quarter" idx="10"/>
          </p:nvPr>
        </p:nvSpPr>
        <p:spPr/>
        <p:txBody>
          <a:bodyPr/>
          <a:lstStyle/>
          <a:p>
            <a:fld id="{5E90CCD9-A86C-464D-BAB0-735587CA76B6}" type="slidenum">
              <a:rPr lang="en-CA" smtClean="0"/>
              <a:t>6</a:t>
            </a:fld>
            <a:endParaRPr lang="en-CA"/>
          </a:p>
        </p:txBody>
      </p:sp>
    </p:spTree>
    <p:extLst>
      <p:ext uri="{BB962C8B-B14F-4D97-AF65-F5344CB8AC3E}">
        <p14:creationId xmlns:p14="http://schemas.microsoft.com/office/powerpoint/2010/main" val="144174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If you see these signs and you are concerned that a coworker or a member of your team is experiencing violence in their home, you can mention to them privately that you’ve noticed this </a:t>
            </a:r>
          </a:p>
          <a:p>
            <a:endParaRPr lang="en-US" b="1" baseline="0" dirty="0"/>
          </a:p>
          <a:p>
            <a:r>
              <a:rPr lang="en-US" b="0" baseline="0" dirty="0"/>
              <a:t>Ask: Do you feel safe at home? How can I help? </a:t>
            </a:r>
          </a:p>
          <a:p>
            <a:endParaRPr lang="en-US" b="1" baseline="0" dirty="0"/>
          </a:p>
          <a:p>
            <a:r>
              <a:rPr lang="en-US" b="0" baseline="0" dirty="0"/>
              <a:t>You are not a counsellor or therapist but you CAN offer to help connect them to the appropriate services. </a:t>
            </a:r>
          </a:p>
          <a:p>
            <a:endParaRPr lang="en-US" b="0" baseline="0" dirty="0"/>
          </a:p>
          <a:p>
            <a:r>
              <a:rPr lang="en-US" b="0" baseline="0" dirty="0"/>
              <a:t>If they refuse your help that’s ok, some people need to be asked more than once. Now they know that -if they need it- help is available. </a:t>
            </a:r>
          </a:p>
          <a:p>
            <a:r>
              <a:rPr lang="en-US" b="0" baseline="0" dirty="0"/>
              <a:t>You can stay connected to people to make sure that they are not feeling isolated. </a:t>
            </a:r>
          </a:p>
          <a:p>
            <a:r>
              <a:rPr lang="en-US" b="0" baseline="0" dirty="0"/>
              <a:t>You can offer information about community supports, You can also offer personal support. </a:t>
            </a:r>
          </a:p>
          <a:p>
            <a:r>
              <a:rPr lang="en-US" b="0" baseline="0" dirty="0"/>
              <a:t>If danger is imminent and you need immediate help, </a:t>
            </a:r>
            <a:r>
              <a:rPr lang="en-US" b="1" baseline="0" dirty="0"/>
              <a:t>contact Women’s Crisis Services of Waterloo Region </a:t>
            </a:r>
            <a:r>
              <a:rPr lang="en-US" b="0" baseline="0" dirty="0"/>
              <a:t>and they can walk you through what you need to do. You can call Police in an emergency and you can call Family and Children’s Services should you suspect that a child is at risk of abuse or neglect.</a:t>
            </a:r>
          </a:p>
        </p:txBody>
      </p:sp>
      <p:sp>
        <p:nvSpPr>
          <p:cNvPr id="4" name="Slide Number Placeholder 3"/>
          <p:cNvSpPr>
            <a:spLocks noGrp="1"/>
          </p:cNvSpPr>
          <p:nvPr>
            <p:ph type="sldNum" sz="quarter" idx="10"/>
          </p:nvPr>
        </p:nvSpPr>
        <p:spPr/>
        <p:txBody>
          <a:bodyPr/>
          <a:lstStyle/>
          <a:p>
            <a:fld id="{5E90CCD9-A86C-464D-BAB0-735587CA76B6}" type="slidenum">
              <a:rPr lang="en-CA" smtClean="0"/>
              <a:t>7</a:t>
            </a:fld>
            <a:endParaRPr lang="en-CA"/>
          </a:p>
        </p:txBody>
      </p:sp>
    </p:spTree>
    <p:extLst>
      <p:ext uri="{BB962C8B-B14F-4D97-AF65-F5344CB8AC3E}">
        <p14:creationId xmlns:p14="http://schemas.microsoft.com/office/powerpoint/2010/main" val="258379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learn more. We have a series of </a:t>
            </a:r>
            <a:r>
              <a:rPr lang="en-US" baseline="0" dirty="0"/>
              <a:t>“Porch Chats” coming up. You’re welcome to register or we’d  be happy to customize one for your organization if this is of interest</a:t>
            </a:r>
          </a:p>
          <a:p>
            <a:endParaRPr lang="en-CA" dirty="0"/>
          </a:p>
        </p:txBody>
      </p:sp>
      <p:sp>
        <p:nvSpPr>
          <p:cNvPr id="4" name="Slide Number Placeholder 3"/>
          <p:cNvSpPr>
            <a:spLocks noGrp="1"/>
          </p:cNvSpPr>
          <p:nvPr>
            <p:ph type="sldNum" sz="quarter" idx="10"/>
          </p:nvPr>
        </p:nvSpPr>
        <p:spPr/>
        <p:txBody>
          <a:bodyPr/>
          <a:lstStyle/>
          <a:p>
            <a:fld id="{5E90CCD9-A86C-464D-BAB0-735587CA76B6}" type="slidenum">
              <a:rPr lang="en-CA" smtClean="0"/>
              <a:t>8</a:t>
            </a:fld>
            <a:endParaRPr lang="en-CA"/>
          </a:p>
        </p:txBody>
      </p:sp>
    </p:spTree>
    <p:extLst>
      <p:ext uri="{BB962C8B-B14F-4D97-AF65-F5344CB8AC3E}">
        <p14:creationId xmlns:p14="http://schemas.microsoft.com/office/powerpoint/2010/main" val="183690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KeepFamiliesSafe</a:t>
            </a:r>
            <a:r>
              <a:rPr lang="en-US" dirty="0"/>
              <a:t> coalition has a number</a:t>
            </a:r>
            <a:r>
              <a:rPr lang="en-US" baseline="0" dirty="0"/>
              <a:t> of support materials that could be helpful in your organization, so please reach out to us. </a:t>
            </a:r>
          </a:p>
          <a:p>
            <a:r>
              <a:rPr lang="en-US" baseline="0" dirty="0"/>
              <a:t>We’d be happy to help you raise awareness.</a:t>
            </a:r>
            <a:endParaRPr lang="en-CA" dirty="0"/>
          </a:p>
        </p:txBody>
      </p:sp>
      <p:sp>
        <p:nvSpPr>
          <p:cNvPr id="4" name="Slide Number Placeholder 3"/>
          <p:cNvSpPr>
            <a:spLocks noGrp="1"/>
          </p:cNvSpPr>
          <p:nvPr>
            <p:ph type="sldNum" sz="quarter" idx="10"/>
          </p:nvPr>
        </p:nvSpPr>
        <p:spPr/>
        <p:txBody>
          <a:bodyPr/>
          <a:lstStyle/>
          <a:p>
            <a:fld id="{5E90CCD9-A86C-464D-BAB0-735587CA76B6}" type="slidenum">
              <a:rPr lang="en-CA" smtClean="0"/>
              <a:t>9</a:t>
            </a:fld>
            <a:endParaRPr lang="en-CA"/>
          </a:p>
        </p:txBody>
      </p:sp>
    </p:spTree>
    <p:extLst>
      <p:ext uri="{BB962C8B-B14F-4D97-AF65-F5344CB8AC3E}">
        <p14:creationId xmlns:p14="http://schemas.microsoft.com/office/powerpoint/2010/main" val="281948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7/24/20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7/24/20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www.preventingcrime.ca/keepfamiliessaf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youtu.be/AFLZEQFIm7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csw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acswaterloo.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preventingcrime.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2313CB-AD5A-4ABF-8017-2F3888D0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E009D9-E9CB-4EBB-A0C6-C345F8495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917B888-4E0A-8245-8375-D272873F4BFE}"/>
              </a:ext>
            </a:extLst>
          </p:cNvPr>
          <p:cNvSpPr>
            <a:spLocks noGrp="1"/>
          </p:cNvSpPr>
          <p:nvPr>
            <p:ph type="ctrTitle"/>
          </p:nvPr>
        </p:nvSpPr>
        <p:spPr>
          <a:xfrm>
            <a:off x="1776729" y="4459039"/>
            <a:ext cx="8643011" cy="551528"/>
          </a:xfrm>
        </p:spPr>
        <p:txBody>
          <a:bodyPr>
            <a:normAutofit/>
          </a:bodyPr>
          <a:lstStyle/>
          <a:p>
            <a:pPr algn="r"/>
            <a:r>
              <a:rPr lang="en-CA" sz="2800" dirty="0"/>
              <a:t>Flatten the family violence curve</a:t>
            </a:r>
          </a:p>
        </p:txBody>
      </p:sp>
      <p:grpSp>
        <p:nvGrpSpPr>
          <p:cNvPr id="14" name="Group 13">
            <a:extLst>
              <a:ext uri="{FF2B5EF4-FFF2-40B4-BE49-F238E27FC236}">
                <a16:creationId xmlns:a16="http://schemas.microsoft.com/office/drawing/2014/main" id="{230FFF44-4B6D-47A3-8EF6-EC72DA2A7F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2" y="323838"/>
            <a:ext cx="9299965" cy="3652791"/>
            <a:chOff x="1445672" y="323838"/>
            <a:chExt cx="9299965" cy="3652791"/>
          </a:xfrm>
        </p:grpSpPr>
        <p:sp>
          <p:nvSpPr>
            <p:cNvPr id="15" name="Rectangle 14">
              <a:extLst>
                <a:ext uri="{FF2B5EF4-FFF2-40B4-BE49-F238E27FC236}">
                  <a16:creationId xmlns:a16="http://schemas.microsoft.com/office/drawing/2014/main" id="{02C9BEEC-0281-408B-840C-9C73B781A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5672" y="323838"/>
              <a:ext cx="929996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308C4D-7B09-4FA1-B1F7-77E5C3FDF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8238" y="647445"/>
              <a:ext cx="8673013"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C547D0E-8A87-4725-8224-311D6A772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3410" y="806495"/>
            <a:ext cx="8347608"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drawing&#10;&#10;Description automatically generated">
            <a:extLst>
              <a:ext uri="{FF2B5EF4-FFF2-40B4-BE49-F238E27FC236}">
                <a16:creationId xmlns:a16="http://schemas.microsoft.com/office/drawing/2014/main" id="{75A65048-1E59-FD46-B780-966169153BE5}"/>
              </a:ext>
            </a:extLst>
          </p:cNvPr>
          <p:cNvPicPr>
            <a:picLocks noChangeAspect="1"/>
          </p:cNvPicPr>
          <p:nvPr/>
        </p:nvPicPr>
        <p:blipFill>
          <a:blip r:embed="rId3"/>
          <a:stretch>
            <a:fillRect/>
          </a:stretch>
        </p:blipFill>
        <p:spPr>
          <a:xfrm>
            <a:off x="2079933" y="1125717"/>
            <a:ext cx="8020655" cy="2045266"/>
          </a:xfrm>
          <a:prstGeom prst="rect">
            <a:avLst/>
          </a:prstGeom>
        </p:spPr>
      </p:pic>
      <p:cxnSp>
        <p:nvCxnSpPr>
          <p:cNvPr id="20" name="Straight Connector 19">
            <a:extLst>
              <a:ext uri="{FF2B5EF4-FFF2-40B4-BE49-F238E27FC236}">
                <a16:creationId xmlns:a16="http://schemas.microsoft.com/office/drawing/2014/main" id="{3E5C3848-5A58-4B84-AFBB-E7D9B99EB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3A580E99-2B1B-4372-A707-20312A9403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63B4A4AA-0179-4AB7-8EED-031600A724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00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1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18">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0">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581A7CB-D1F3-2D4C-B644-F61B37FF60AE}"/>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dirty="0"/>
              <a:t>Join our growing coalition </a:t>
            </a:r>
          </a:p>
        </p:txBody>
      </p:sp>
      <p:cxnSp>
        <p:nvCxnSpPr>
          <p:cNvPr id="41" name="Straight Connector 22">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2" name="Group 24">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43" name="Rectangle 25">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26">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3BA941A4-494A-0445-8958-BACCC5E19868}"/>
              </a:ext>
            </a:extLst>
          </p:cNvPr>
          <p:cNvPicPr>
            <a:picLocks noGrp="1" noChangeAspect="1"/>
          </p:cNvPicPr>
          <p:nvPr>
            <p:ph sz="half" idx="2"/>
          </p:nvPr>
        </p:nvPicPr>
        <p:blipFill>
          <a:blip r:embed="rId4"/>
          <a:srcRect/>
          <a:stretch/>
        </p:blipFill>
        <p:spPr>
          <a:xfrm>
            <a:off x="5945664" y="1116345"/>
            <a:ext cx="3628338" cy="3866172"/>
          </a:xfrm>
          <a:prstGeom prst="rect">
            <a:avLst/>
          </a:prstGeom>
        </p:spPr>
      </p:pic>
      <p:pic>
        <p:nvPicPr>
          <p:cNvPr id="45" name="Picture 28">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30">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62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B8716-84F6-E140-970C-7858BB0CD63C}"/>
              </a:ext>
            </a:extLst>
          </p:cNvPr>
          <p:cNvSpPr>
            <a:spLocks noGrp="1"/>
          </p:cNvSpPr>
          <p:nvPr>
            <p:ph type="title"/>
          </p:nvPr>
        </p:nvSpPr>
        <p:spPr/>
        <p:txBody>
          <a:bodyPr vert="horz" lIns="91440" tIns="45720" rIns="91440" bIns="0" rtlCol="0" anchor="ctr">
            <a:normAutofit/>
          </a:bodyPr>
          <a:lstStyle/>
          <a:p>
            <a:pPr algn="r"/>
            <a:r>
              <a:rPr lang="en-US" sz="5400"/>
              <a:t>contact</a:t>
            </a:r>
            <a:endParaRPr lang="en-US" sz="5400" dirty="0"/>
          </a:p>
        </p:txBody>
      </p:sp>
      <p:sp>
        <p:nvSpPr>
          <p:cNvPr id="6" name="Text Placeholder 5">
            <a:extLst>
              <a:ext uri="{FF2B5EF4-FFF2-40B4-BE49-F238E27FC236}">
                <a16:creationId xmlns:a16="http://schemas.microsoft.com/office/drawing/2014/main" id="{444A8285-7C11-6E4D-87C7-DC76894D4778}"/>
              </a:ext>
            </a:extLst>
          </p:cNvPr>
          <p:cNvSpPr>
            <a:spLocks noGrp="1"/>
          </p:cNvSpPr>
          <p:nvPr>
            <p:ph idx="1"/>
          </p:nvPr>
        </p:nvSpPr>
        <p:spPr>
          <a:xfrm>
            <a:off x="1451578" y="2644167"/>
            <a:ext cx="9603275" cy="3612591"/>
          </a:xfrm>
        </p:spPr>
        <p:txBody>
          <a:bodyPr vert="horz" lIns="91440" tIns="91440" rIns="91440" bIns="91440" rtlCol="0" anchor="ctr">
            <a:normAutofit/>
          </a:bodyPr>
          <a:lstStyle/>
          <a:p>
            <a:pPr marL="0" indent="0" algn="ctr">
              <a:buNone/>
            </a:pPr>
            <a:r>
              <a:rPr lang="en-US" sz="2400" cap="all" dirty="0"/>
              <a:t>Julie Thompson, Community engagement</a:t>
            </a:r>
          </a:p>
          <a:p>
            <a:pPr marL="0" indent="0" algn="ctr">
              <a:buNone/>
            </a:pPr>
            <a:r>
              <a:rPr lang="en-US" cap="all" dirty="0"/>
              <a:t>Waterloo region crime prevention council</a:t>
            </a:r>
          </a:p>
          <a:p>
            <a:pPr marL="0" indent="0">
              <a:buNone/>
            </a:pPr>
            <a:endParaRPr lang="en-US" cap="all" dirty="0"/>
          </a:p>
          <a:p>
            <a:pPr marL="0" indent="0">
              <a:buNone/>
            </a:pPr>
            <a:r>
              <a:rPr lang="en-US" cap="all" dirty="0" err="1"/>
              <a:t>Jthompson@regionofwaterloo.cA</a:t>
            </a:r>
            <a:endParaRPr lang="en-US" cap="all" dirty="0"/>
          </a:p>
          <a:p>
            <a:pPr marL="0" indent="0">
              <a:buNone/>
            </a:pPr>
            <a:r>
              <a:rPr lang="en-US" cap="all" dirty="0"/>
              <a:t>Tel: (519) 635-1412</a:t>
            </a:r>
          </a:p>
          <a:p>
            <a:pPr marL="0" indent="0">
              <a:buNone/>
            </a:pPr>
            <a:endParaRPr lang="en-US" cap="all" dirty="0"/>
          </a:p>
          <a:p>
            <a:endParaRPr lang="en-US" cap="all" dirty="0"/>
          </a:p>
          <a:p>
            <a:endParaRPr lang="en-US" cap="all" dirty="0"/>
          </a:p>
        </p:txBody>
      </p:sp>
      <p:pic>
        <p:nvPicPr>
          <p:cNvPr id="10" name="Picture 9" descr="A close up of a logo&#10;&#10;Description automatically generated">
            <a:extLst>
              <a:ext uri="{FF2B5EF4-FFF2-40B4-BE49-F238E27FC236}">
                <a16:creationId xmlns:a16="http://schemas.microsoft.com/office/drawing/2014/main" id="{989EBA63-3D58-C446-8FB9-532AB2ECAE0D}"/>
              </a:ext>
            </a:extLst>
          </p:cNvPr>
          <p:cNvPicPr>
            <a:picLocks noChangeAspect="1"/>
          </p:cNvPicPr>
          <p:nvPr/>
        </p:nvPicPr>
        <p:blipFill>
          <a:blip r:embed="rId3"/>
          <a:stretch>
            <a:fillRect/>
          </a:stretch>
        </p:blipFill>
        <p:spPr>
          <a:xfrm>
            <a:off x="8381444" y="5268036"/>
            <a:ext cx="3645238" cy="753485"/>
          </a:xfrm>
          <a:prstGeom prst="rect">
            <a:avLst/>
          </a:prstGeom>
        </p:spPr>
      </p:pic>
    </p:spTree>
    <p:extLst>
      <p:ext uri="{BB962C8B-B14F-4D97-AF65-F5344CB8AC3E}">
        <p14:creationId xmlns:p14="http://schemas.microsoft.com/office/powerpoint/2010/main" val="16493021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04B3A3-BE09-A743-BE45-8E7E9DA39048}"/>
              </a:ext>
            </a:extLst>
          </p:cNvPr>
          <p:cNvSpPr>
            <a:spLocks noGrp="1"/>
          </p:cNvSpPr>
          <p:nvPr>
            <p:ph type="title"/>
          </p:nvPr>
        </p:nvSpPr>
        <p:spPr>
          <a:xfrm>
            <a:off x="7555993" y="1363475"/>
            <a:ext cx="3157577" cy="1312001"/>
          </a:xfrm>
        </p:spPr>
        <p:txBody>
          <a:bodyPr anchor="t">
            <a:normAutofit/>
          </a:bodyPr>
          <a:lstStyle/>
          <a:p>
            <a:r>
              <a:rPr lang="en-CA" sz="2800" dirty="0"/>
              <a:t>The issue</a:t>
            </a:r>
          </a:p>
        </p:txBody>
      </p:sp>
      <p:cxnSp>
        <p:nvCxnSpPr>
          <p:cNvPr id="16" name="Straight Connector 15">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EB0DFCE2-FCC3-BF4F-B0B5-84BE6597B969}"/>
              </a:ext>
            </a:extLst>
          </p:cNvPr>
          <p:cNvPicPr>
            <a:picLocks noChangeAspect="1"/>
          </p:cNvPicPr>
          <p:nvPr/>
        </p:nvPicPr>
        <p:blipFill>
          <a:blip r:embed="rId3"/>
          <a:stretch>
            <a:fillRect/>
          </a:stretch>
        </p:blipFill>
        <p:spPr>
          <a:xfrm>
            <a:off x="473392" y="685091"/>
            <a:ext cx="6387702" cy="5743709"/>
          </a:xfrm>
          <a:prstGeom prst="rect">
            <a:avLst/>
          </a:prstGeom>
          <a:ln w="25400">
            <a:solidFill>
              <a:schemeClr val="tx1"/>
            </a:solidFill>
          </a:ln>
        </p:spPr>
      </p:pic>
      <p:sp>
        <p:nvSpPr>
          <p:cNvPr id="9" name="Content Placeholder 8">
            <a:extLst>
              <a:ext uri="{FF2B5EF4-FFF2-40B4-BE49-F238E27FC236}">
                <a16:creationId xmlns:a16="http://schemas.microsoft.com/office/drawing/2014/main" id="{7BA8F0C9-A858-4AE8-9E1D-49C6AEC13540}"/>
              </a:ext>
            </a:extLst>
          </p:cNvPr>
          <p:cNvSpPr>
            <a:spLocks noGrp="1"/>
          </p:cNvSpPr>
          <p:nvPr>
            <p:ph idx="1"/>
          </p:nvPr>
        </p:nvSpPr>
        <p:spPr>
          <a:xfrm>
            <a:off x="7554138" y="2273608"/>
            <a:ext cx="4288092" cy="4155185"/>
          </a:xfrm>
        </p:spPr>
        <p:txBody>
          <a:bodyPr>
            <a:normAutofit/>
          </a:bodyPr>
          <a:lstStyle/>
          <a:p>
            <a:r>
              <a:rPr lang="en-CA" dirty="0"/>
              <a:t>Globally, research linking pandemics to family violence is very clear</a:t>
            </a:r>
          </a:p>
          <a:p>
            <a:endParaRPr lang="en-CA" dirty="0"/>
          </a:p>
          <a:p>
            <a:r>
              <a:rPr lang="en-CA" dirty="0"/>
              <a:t>Research also shows that simple, early intervention – social cohesion - can help defuse tense situations before they escalate</a:t>
            </a:r>
          </a:p>
        </p:txBody>
      </p:sp>
    </p:spTree>
    <p:extLst>
      <p:ext uri="{BB962C8B-B14F-4D97-AF65-F5344CB8AC3E}">
        <p14:creationId xmlns:p14="http://schemas.microsoft.com/office/powerpoint/2010/main" val="253375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OHSA – Bill 168</a:t>
            </a:r>
            <a:br>
              <a:rPr lang="en-US" dirty="0"/>
            </a:br>
            <a:r>
              <a:rPr lang="en-US" dirty="0"/>
              <a:t>Domestic Violence</a:t>
            </a:r>
            <a:endParaRPr lang="en-CA" dirty="0"/>
          </a:p>
        </p:txBody>
      </p:sp>
      <p:sp>
        <p:nvSpPr>
          <p:cNvPr id="3" name="Content Placeholder 2"/>
          <p:cNvSpPr>
            <a:spLocks noGrp="1"/>
          </p:cNvSpPr>
          <p:nvPr>
            <p:ph idx="1"/>
          </p:nvPr>
        </p:nvSpPr>
        <p:spPr/>
        <p:txBody>
          <a:bodyPr/>
          <a:lstStyle/>
          <a:p>
            <a:endParaRPr lang="en-CA" dirty="0"/>
          </a:p>
          <a:p>
            <a:r>
              <a:rPr lang="en-US" sz="2400" dirty="0"/>
              <a:t>Bill 168 requires employers to “take every precaution reasonable to the circumstances” to protect workers from domestic violence that would likely cause physical injury to workers in the workplace.</a:t>
            </a:r>
          </a:p>
          <a:p>
            <a:endParaRPr lang="en-US" sz="2400" dirty="0"/>
          </a:p>
          <a:p>
            <a:r>
              <a:rPr lang="en-US" sz="2400" dirty="0"/>
              <a:t>This obligation arises only if the employer is aware, or ought reasonably to be aware, of the situation.</a:t>
            </a:r>
            <a:endParaRPr lang="en-CA" sz="2400" dirty="0"/>
          </a:p>
        </p:txBody>
      </p:sp>
    </p:spTree>
    <p:extLst>
      <p:ext uri="{BB962C8B-B14F-4D97-AF65-F5344CB8AC3E}">
        <p14:creationId xmlns:p14="http://schemas.microsoft.com/office/powerpoint/2010/main" val="420165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4" name="Group 33">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35" name="Rectangle 34">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E67E1A7-00EE-6D4C-8884-861E428AC1BC}"/>
              </a:ext>
            </a:extLst>
          </p:cNvPr>
          <p:cNvSpPr>
            <a:spLocks noGrp="1"/>
          </p:cNvSpPr>
          <p:nvPr>
            <p:ph type="title"/>
          </p:nvPr>
        </p:nvSpPr>
        <p:spPr>
          <a:xfrm>
            <a:off x="7218030" y="804520"/>
            <a:ext cx="3520367" cy="1049235"/>
          </a:xfrm>
        </p:spPr>
        <p:txBody>
          <a:bodyPr>
            <a:normAutofit/>
          </a:bodyPr>
          <a:lstStyle/>
          <a:p>
            <a:r>
              <a:rPr lang="en-CA" dirty="0"/>
              <a:t>The need</a:t>
            </a:r>
          </a:p>
        </p:txBody>
      </p:sp>
      <p:pic>
        <p:nvPicPr>
          <p:cNvPr id="6" name="Content Placeholder 5" descr="A picture containing drawing&#10;&#10;Description automatically generated">
            <a:extLst>
              <a:ext uri="{FF2B5EF4-FFF2-40B4-BE49-F238E27FC236}">
                <a16:creationId xmlns:a16="http://schemas.microsoft.com/office/drawing/2014/main" id="{809D2EE5-6F3C-024C-91AA-714542E42B64}"/>
              </a:ext>
            </a:extLst>
          </p:cNvPr>
          <p:cNvPicPr>
            <a:picLocks noGrp="1" noChangeAspect="1"/>
          </p:cNvPicPr>
          <p:nvPr>
            <p:ph sz="half" idx="4294967295"/>
          </p:nvPr>
        </p:nvPicPr>
        <p:blipFill rotWithShape="1">
          <a:blip r:embed="rId3"/>
          <a:srcRect r="23926"/>
          <a:stretch/>
        </p:blipFill>
        <p:spPr>
          <a:xfrm>
            <a:off x="1271223" y="1610489"/>
            <a:ext cx="4825148" cy="2877883"/>
          </a:xfrm>
          <a:prstGeom prst="rect">
            <a:avLst/>
          </a:prstGeom>
        </p:spPr>
      </p:pic>
      <p:sp>
        <p:nvSpPr>
          <p:cNvPr id="3" name="Content Placeholder 2">
            <a:extLst>
              <a:ext uri="{FF2B5EF4-FFF2-40B4-BE49-F238E27FC236}">
                <a16:creationId xmlns:a16="http://schemas.microsoft.com/office/drawing/2014/main" id="{5A2A1003-1F61-3C44-8C5E-1B60F7C11A8B}"/>
              </a:ext>
            </a:extLst>
          </p:cNvPr>
          <p:cNvSpPr>
            <a:spLocks noGrp="1"/>
          </p:cNvSpPr>
          <p:nvPr>
            <p:ph idx="1"/>
          </p:nvPr>
        </p:nvSpPr>
        <p:spPr>
          <a:xfrm>
            <a:off x="7076538" y="1941785"/>
            <a:ext cx="4775188" cy="4283090"/>
          </a:xfrm>
        </p:spPr>
        <p:txBody>
          <a:bodyPr vert="horz" lIns="91440" tIns="45720" rIns="91440" bIns="45720" rtlCol="0">
            <a:normAutofit/>
          </a:bodyPr>
          <a:lstStyle/>
          <a:p>
            <a:pPr>
              <a:lnSpc>
                <a:spcPct val="110000"/>
              </a:lnSpc>
            </a:pPr>
            <a:r>
              <a:rPr lang="en-US" dirty="0"/>
              <a:t>People at-risk need to know help is available</a:t>
            </a:r>
          </a:p>
          <a:p>
            <a:pPr>
              <a:lnSpc>
                <a:spcPct val="110000"/>
              </a:lnSpc>
            </a:pPr>
            <a:r>
              <a:rPr lang="en-US" dirty="0"/>
              <a:t>Neighbours, friends, family and co-workers need to know the signs, what to say and how to help</a:t>
            </a:r>
          </a:p>
          <a:p>
            <a:pPr lvl="1">
              <a:lnSpc>
                <a:spcPct val="110000"/>
              </a:lnSpc>
            </a:pPr>
            <a:r>
              <a:rPr lang="en-US" sz="2000" dirty="0"/>
              <a:t>At home</a:t>
            </a:r>
          </a:p>
          <a:p>
            <a:pPr lvl="1">
              <a:lnSpc>
                <a:spcPct val="110000"/>
              </a:lnSpc>
            </a:pPr>
            <a:r>
              <a:rPr lang="en-US" sz="2000" dirty="0"/>
              <a:t>At work</a:t>
            </a:r>
          </a:p>
          <a:p>
            <a:pPr lvl="1">
              <a:lnSpc>
                <a:spcPct val="110000"/>
              </a:lnSpc>
            </a:pPr>
            <a:r>
              <a:rPr lang="en-US" sz="2000" dirty="0"/>
              <a:t>In the community</a:t>
            </a:r>
          </a:p>
          <a:p>
            <a:pPr>
              <a:lnSpc>
                <a:spcPct val="110000"/>
              </a:lnSpc>
            </a:pPr>
            <a:r>
              <a:rPr lang="en-US" dirty="0"/>
              <a:t>Everyone needs to know that small, easy caring gestures can help prevent or ease tension that can lead to violence</a:t>
            </a:r>
          </a:p>
          <a:p>
            <a:pPr>
              <a:lnSpc>
                <a:spcPct val="110000"/>
              </a:lnSpc>
            </a:pPr>
            <a:endParaRPr lang="en-US" dirty="0"/>
          </a:p>
        </p:txBody>
      </p:sp>
      <p:pic>
        <p:nvPicPr>
          <p:cNvPr id="42" name="Picture 41">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82FBE6-ECA8-394F-8C87-C77E6E1ED352}"/>
              </a:ext>
            </a:extLst>
          </p:cNvPr>
          <p:cNvSpPr txBox="1"/>
          <p:nvPr/>
        </p:nvSpPr>
        <p:spPr>
          <a:xfrm>
            <a:off x="5950226" y="2729948"/>
            <a:ext cx="302396" cy="369332"/>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383407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4">
            <a:extLst>
              <a:ext uri="{FF2B5EF4-FFF2-40B4-BE49-F238E27FC236}">
                <a16:creationId xmlns:a16="http://schemas.microsoft.com/office/drawing/2014/main" id="{257AA691-8018-314B-809B-5CF9639E2555}"/>
              </a:ext>
            </a:extLst>
          </p:cNvPr>
          <p:cNvSpPr>
            <a:spLocks noGrp="1"/>
          </p:cNvSpPr>
          <p:nvPr>
            <p:ph type="title"/>
          </p:nvPr>
        </p:nvSpPr>
        <p:spPr>
          <a:xfrm>
            <a:off x="364762" y="847231"/>
            <a:ext cx="4053238" cy="4431360"/>
          </a:xfrm>
        </p:spPr>
        <p:txBody>
          <a:bodyPr anchor="ctr">
            <a:normAutofit/>
          </a:bodyPr>
          <a:lstStyle/>
          <a:p>
            <a:r>
              <a:rPr lang="en-CA" dirty="0"/>
              <a:t>You can Help </a:t>
            </a:r>
            <a:br>
              <a:rPr lang="en-CA" dirty="0"/>
            </a:br>
            <a:br>
              <a:rPr lang="en-CA" dirty="0"/>
            </a:br>
            <a:r>
              <a:rPr lang="en-CA" dirty="0"/>
              <a:t>#</a:t>
            </a:r>
            <a:r>
              <a:rPr lang="en-CA" dirty="0" err="1"/>
              <a:t>keepfamiliessafe</a:t>
            </a:r>
            <a:br>
              <a:rPr lang="en-CA" dirty="0"/>
            </a:br>
            <a:br>
              <a:rPr lang="en-CA" dirty="0"/>
            </a:br>
            <a:endParaRPr lang="en-CA" dirty="0"/>
          </a:p>
        </p:txBody>
      </p:sp>
      <p:cxnSp>
        <p:nvCxnSpPr>
          <p:cNvPr id="14" name="Straight Connector 13">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30C10C-9946-D74F-91DB-338CBBD9B1F8}"/>
              </a:ext>
            </a:extLst>
          </p:cNvPr>
          <p:cNvSpPr>
            <a:spLocks noGrp="1"/>
          </p:cNvSpPr>
          <p:nvPr>
            <p:ph idx="1"/>
          </p:nvPr>
        </p:nvSpPr>
        <p:spPr>
          <a:xfrm>
            <a:off x="4637863" y="299801"/>
            <a:ext cx="7289091" cy="5825615"/>
          </a:xfrm>
        </p:spPr>
        <p:txBody>
          <a:bodyPr anchor="ctr">
            <a:noAutofit/>
          </a:bodyPr>
          <a:lstStyle/>
          <a:p>
            <a:pPr marL="457200" indent="-457200">
              <a:buClr>
                <a:schemeClr val="tx1"/>
              </a:buClr>
              <a:buFont typeface="+mj-lt"/>
              <a:buAutoNum type="arabicPeriod"/>
            </a:pPr>
            <a:r>
              <a:rPr lang="en-CA" sz="2200" dirty="0"/>
              <a:t>Visit </a:t>
            </a:r>
            <a:r>
              <a:rPr lang="en-CA" sz="2200" dirty="0">
                <a:solidFill>
                  <a:srgbClr val="FFFF00"/>
                </a:solidFill>
                <a:hlinkClick r:id="rId3">
                  <a:extLst>
                    <a:ext uri="{A12FA001-AC4F-418D-AE19-62706E023703}">
                      <ahyp:hlinkClr xmlns:ahyp="http://schemas.microsoft.com/office/drawing/2018/hyperlinkcolor" val="tx"/>
                    </a:ext>
                  </a:extLst>
                </a:hlinkClick>
              </a:rPr>
              <a:t>www.preventingcrime.ca/keepfamiliessafe</a:t>
            </a:r>
            <a:endParaRPr lang="en-CA" sz="2200" dirty="0"/>
          </a:p>
          <a:p>
            <a:pPr marL="457200" indent="-457200">
              <a:buClr>
                <a:schemeClr val="tx1"/>
              </a:buClr>
              <a:buFont typeface="+mj-lt"/>
              <a:buAutoNum type="arabicPeriod"/>
            </a:pPr>
            <a:r>
              <a:rPr lang="en-CA" sz="2200" dirty="0"/>
              <a:t>Know and share the sign for help on video calls </a:t>
            </a:r>
            <a:r>
              <a:rPr lang="en-CA" sz="2200" dirty="0">
                <a:solidFill>
                  <a:srgbClr val="FFFF00"/>
                </a:solidFill>
                <a:hlinkClick r:id="rId4">
                  <a:extLst>
                    <a:ext uri="{A12FA001-AC4F-418D-AE19-62706E023703}">
                      <ahyp:hlinkClr xmlns:ahyp="http://schemas.microsoft.com/office/drawing/2018/hyperlinkcolor" val="tx"/>
                    </a:ext>
                  </a:extLst>
                </a:hlinkClick>
              </a:rPr>
              <a:t>https://youtu.be/AFLZEQFIm7k</a:t>
            </a:r>
            <a:r>
              <a:rPr lang="en-CA" sz="2200" dirty="0">
                <a:solidFill>
                  <a:srgbClr val="FFFF00"/>
                </a:solidFill>
              </a:rPr>
              <a:t> </a:t>
            </a:r>
            <a:endParaRPr lang="en-CA" sz="2200" dirty="0"/>
          </a:p>
          <a:p>
            <a:pPr marL="457200" indent="-457200">
              <a:buClr>
                <a:schemeClr val="tx1"/>
              </a:buClr>
              <a:buFont typeface="+mj-lt"/>
              <a:buAutoNum type="arabicPeriod"/>
            </a:pPr>
            <a:r>
              <a:rPr lang="en-CA" sz="2200" dirty="0"/>
              <a:t>Reach out to anyone who is isolated or who may need support</a:t>
            </a:r>
          </a:p>
          <a:p>
            <a:pPr marL="457200" indent="-457200">
              <a:buClr>
                <a:schemeClr val="tx1"/>
              </a:buClr>
              <a:buFont typeface="+mj-lt"/>
              <a:buAutoNum type="arabicPeriod"/>
            </a:pPr>
            <a:r>
              <a:rPr lang="en-CA" sz="2200" dirty="0"/>
              <a:t>Share this information in your workplace, with your teams, clubs, faith community and social circles</a:t>
            </a:r>
          </a:p>
          <a:p>
            <a:pPr marL="457200" indent="-457200">
              <a:buClr>
                <a:schemeClr val="tx1"/>
              </a:buClr>
              <a:buFont typeface="+mj-lt"/>
              <a:buAutoNum type="arabicPeriod"/>
            </a:pPr>
            <a:r>
              <a:rPr lang="en-CA" sz="2200" dirty="0"/>
              <a:t>Join a virtual porch chat </a:t>
            </a:r>
          </a:p>
          <a:p>
            <a:endParaRPr lang="en-CA" sz="2200" dirty="0"/>
          </a:p>
        </p:txBody>
      </p:sp>
      <p:pic>
        <p:nvPicPr>
          <p:cNvPr id="16" name="Picture 15">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6009357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03932-F420-BF4C-8F17-B00DF52A6568}"/>
              </a:ext>
            </a:extLst>
          </p:cNvPr>
          <p:cNvSpPr>
            <a:spLocks noGrp="1"/>
          </p:cNvSpPr>
          <p:nvPr>
            <p:ph type="title"/>
          </p:nvPr>
        </p:nvSpPr>
        <p:spPr/>
        <p:txBody>
          <a:bodyPr/>
          <a:lstStyle/>
          <a:p>
            <a:r>
              <a:rPr lang="en-CA" dirty="0"/>
              <a:t>Know the signs</a:t>
            </a:r>
          </a:p>
        </p:txBody>
      </p:sp>
      <p:sp>
        <p:nvSpPr>
          <p:cNvPr id="3" name="Content Placeholder 2">
            <a:extLst>
              <a:ext uri="{FF2B5EF4-FFF2-40B4-BE49-F238E27FC236}">
                <a16:creationId xmlns:a16="http://schemas.microsoft.com/office/drawing/2014/main" id="{1FFBEBDB-D1C6-0142-9AC1-D14A2A93D2D2}"/>
              </a:ext>
            </a:extLst>
          </p:cNvPr>
          <p:cNvSpPr>
            <a:spLocks noGrp="1"/>
          </p:cNvSpPr>
          <p:nvPr>
            <p:ph sz="half" idx="1"/>
          </p:nvPr>
        </p:nvSpPr>
        <p:spPr>
          <a:xfrm>
            <a:off x="1323833" y="2199861"/>
            <a:ext cx="5762479" cy="4071614"/>
          </a:xfrm>
        </p:spPr>
        <p:txBody>
          <a:bodyPr vert="horz" lIns="91440" tIns="45720" rIns="91440" bIns="45720" rtlCol="0" anchor="ctr">
            <a:noAutofit/>
          </a:bodyPr>
          <a:lstStyle/>
          <a:p>
            <a:pPr marL="0" indent="0">
              <a:lnSpc>
                <a:spcPct val="110000"/>
              </a:lnSpc>
              <a:buNone/>
            </a:pPr>
            <a:r>
              <a:rPr lang="en-US" dirty="0"/>
              <a:t>I</a:t>
            </a:r>
            <a:r>
              <a:rPr lang="en-US" sz="2000" dirty="0"/>
              <a:t>solation		</a:t>
            </a:r>
            <a:r>
              <a:rPr lang="en-US" dirty="0"/>
              <a:t>Financial control	    Fear</a:t>
            </a:r>
            <a:endParaRPr lang="en-US" sz="2000" dirty="0"/>
          </a:p>
          <a:p>
            <a:pPr marL="0" indent="0">
              <a:lnSpc>
                <a:spcPct val="110000"/>
              </a:lnSpc>
              <a:buNone/>
            </a:pPr>
            <a:r>
              <a:rPr lang="en-US" dirty="0"/>
              <a:t>H</a:t>
            </a:r>
            <a:r>
              <a:rPr lang="en-US" sz="2000" dirty="0"/>
              <a:t>umiliation	</a:t>
            </a:r>
            <a:r>
              <a:rPr lang="en-US" dirty="0"/>
              <a:t>Ridicule		    Blame</a:t>
            </a:r>
            <a:endParaRPr lang="en-US" sz="2000" dirty="0"/>
          </a:p>
          <a:p>
            <a:pPr marL="0" indent="0">
              <a:lnSpc>
                <a:spcPct val="110000"/>
              </a:lnSpc>
              <a:buNone/>
            </a:pPr>
            <a:r>
              <a:rPr lang="en-US" dirty="0"/>
              <a:t>N</a:t>
            </a:r>
            <a:r>
              <a:rPr lang="en-US" sz="2000" dirty="0"/>
              <a:t>ame-calling	Put-downs	   </a:t>
            </a:r>
            <a:r>
              <a:rPr lang="en-US" dirty="0"/>
              <a:t> Injuries</a:t>
            </a:r>
          </a:p>
          <a:p>
            <a:pPr marL="0" indent="0">
              <a:lnSpc>
                <a:spcPct val="110000"/>
              </a:lnSpc>
              <a:buNone/>
            </a:pPr>
            <a:r>
              <a:rPr lang="en-US" dirty="0"/>
              <a:t>Nervousness		</a:t>
            </a:r>
          </a:p>
          <a:p>
            <a:pPr marL="0" indent="0">
              <a:lnSpc>
                <a:spcPct val="110000"/>
              </a:lnSpc>
              <a:buNone/>
            </a:pPr>
            <a:endParaRPr lang="en-US" dirty="0"/>
          </a:p>
          <a:p>
            <a:pPr marL="0" indent="0">
              <a:lnSpc>
                <a:spcPct val="110000"/>
              </a:lnSpc>
              <a:buNone/>
            </a:pPr>
            <a:r>
              <a:rPr lang="en-US" dirty="0"/>
              <a:t>D</a:t>
            </a:r>
            <a:r>
              <a:rPr lang="en-US" sz="2000" dirty="0"/>
              <a:t>estruction of property or harming pets </a:t>
            </a:r>
          </a:p>
          <a:p>
            <a:pPr marL="0" indent="0">
              <a:lnSpc>
                <a:spcPct val="110000"/>
              </a:lnSpc>
              <a:buNone/>
            </a:pPr>
            <a:r>
              <a:rPr lang="en-US" dirty="0"/>
              <a:t>P</a:t>
            </a:r>
            <a:r>
              <a:rPr lang="en-US" sz="2000" dirty="0"/>
              <a:t>hysical or emotional abuse</a:t>
            </a:r>
          </a:p>
          <a:p>
            <a:pPr marL="0" indent="0">
              <a:lnSpc>
                <a:spcPct val="110000"/>
              </a:lnSpc>
              <a:buNone/>
            </a:pPr>
            <a:r>
              <a:rPr lang="en-US" dirty="0"/>
              <a:t>N</a:t>
            </a:r>
            <a:r>
              <a:rPr lang="en-US" sz="2000" dirty="0"/>
              <a:t>eglect in the case of children</a:t>
            </a:r>
          </a:p>
          <a:p>
            <a:pPr lvl="1">
              <a:lnSpc>
                <a:spcPct val="110000"/>
              </a:lnSpc>
            </a:pPr>
            <a:endParaRPr lang="en-US" sz="2000" dirty="0"/>
          </a:p>
        </p:txBody>
      </p:sp>
      <p:sp>
        <p:nvSpPr>
          <p:cNvPr id="6" name="Content Placeholder 5">
            <a:extLst>
              <a:ext uri="{FF2B5EF4-FFF2-40B4-BE49-F238E27FC236}">
                <a16:creationId xmlns:a16="http://schemas.microsoft.com/office/drawing/2014/main" id="{6DB70896-6B93-BE43-8CBD-B560FC072963}"/>
              </a:ext>
            </a:extLst>
          </p:cNvPr>
          <p:cNvSpPr>
            <a:spLocks noGrp="1"/>
          </p:cNvSpPr>
          <p:nvPr>
            <p:ph sz="half" idx="2"/>
          </p:nvPr>
        </p:nvSpPr>
        <p:spPr>
          <a:xfrm>
            <a:off x="7838232" y="4164220"/>
            <a:ext cx="4016678" cy="1659174"/>
          </a:xfrm>
        </p:spPr>
        <p:txBody>
          <a:bodyPr>
            <a:normAutofit/>
          </a:bodyPr>
          <a:lstStyle/>
          <a:p>
            <a:pPr marL="0" indent="0">
              <a:buNone/>
            </a:pPr>
            <a:endParaRPr lang="en-US" dirty="0"/>
          </a:p>
          <a:p>
            <a:pPr marL="0" indent="0">
              <a:buNone/>
            </a:pPr>
            <a:r>
              <a:rPr lang="en-US" sz="1600" dirty="0"/>
              <a:t>On video, if someone curls four fingers over their thumb and raises it with their palm towards the camera, it’s a call for help. </a:t>
            </a:r>
          </a:p>
          <a:p>
            <a:pPr marL="0" indent="0">
              <a:buNone/>
            </a:pPr>
            <a:endParaRPr lang="en-CA" dirty="0"/>
          </a:p>
        </p:txBody>
      </p:sp>
      <p:pic>
        <p:nvPicPr>
          <p:cNvPr id="8" name="Picture 7" descr="A screen shot of a computer&#10;&#10;Description automatically generated">
            <a:extLst>
              <a:ext uri="{FF2B5EF4-FFF2-40B4-BE49-F238E27FC236}">
                <a16:creationId xmlns:a16="http://schemas.microsoft.com/office/drawing/2014/main" id="{1435F57A-3BCF-E34F-9F02-6BB0DDD01A28}"/>
              </a:ext>
            </a:extLst>
          </p:cNvPr>
          <p:cNvPicPr>
            <a:picLocks noChangeAspect="1"/>
          </p:cNvPicPr>
          <p:nvPr/>
        </p:nvPicPr>
        <p:blipFill>
          <a:blip r:embed="rId3"/>
          <a:stretch>
            <a:fillRect/>
          </a:stretch>
        </p:blipFill>
        <p:spPr>
          <a:xfrm>
            <a:off x="8023763" y="1034606"/>
            <a:ext cx="3216619" cy="3589406"/>
          </a:xfrm>
          <a:prstGeom prst="rect">
            <a:avLst/>
          </a:prstGeom>
        </p:spPr>
      </p:pic>
    </p:spTree>
    <p:extLst>
      <p:ext uri="{BB962C8B-B14F-4D97-AF65-F5344CB8AC3E}">
        <p14:creationId xmlns:p14="http://schemas.microsoft.com/office/powerpoint/2010/main" val="15316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E0A519-FCF3-6D46-BDA5-FEC5B8A72789}"/>
              </a:ext>
            </a:extLst>
          </p:cNvPr>
          <p:cNvSpPr/>
          <p:nvPr/>
        </p:nvSpPr>
        <p:spPr>
          <a:xfrm>
            <a:off x="1451578" y="2157180"/>
            <a:ext cx="9725937" cy="3792898"/>
          </a:xfrm>
          <a:prstGeom prst="rect">
            <a:avLst/>
          </a:prstGeom>
        </p:spPr>
        <p:txBody>
          <a:bodyPr wrap="square">
            <a:spAutoFit/>
          </a:bodyPr>
          <a:lstStyle/>
          <a:p>
            <a:pPr>
              <a:lnSpc>
                <a:spcPct val="110000"/>
              </a:lnSpc>
            </a:pPr>
            <a:r>
              <a:rPr lang="en-US" sz="2000" b="1" dirty="0"/>
              <a:t>ASK: </a:t>
            </a:r>
            <a:r>
              <a:rPr lang="en-US" sz="2000" dirty="0"/>
              <a:t>Do you feel safe? How can I help? </a:t>
            </a:r>
          </a:p>
          <a:p>
            <a:pPr>
              <a:lnSpc>
                <a:spcPct val="110000"/>
              </a:lnSpc>
            </a:pPr>
            <a:endParaRPr lang="en-US" sz="2000" dirty="0"/>
          </a:p>
          <a:p>
            <a:pPr>
              <a:lnSpc>
                <a:spcPct val="110000"/>
              </a:lnSpc>
            </a:pPr>
            <a:r>
              <a:rPr lang="en-US" sz="2000" b="1" dirty="0"/>
              <a:t>ACT:</a:t>
            </a:r>
          </a:p>
          <a:p>
            <a:pPr marL="342900" indent="-342900">
              <a:lnSpc>
                <a:spcPct val="110000"/>
              </a:lnSpc>
              <a:buFont typeface="Arial" panose="020B0604020202020204" pitchFamily="34" charset="0"/>
              <a:buChar char="•"/>
            </a:pPr>
            <a:r>
              <a:rPr lang="en-US" sz="2000" dirty="0"/>
              <a:t>Stay connected  to break isolation</a:t>
            </a:r>
          </a:p>
          <a:p>
            <a:pPr marL="342900" indent="-342900">
              <a:lnSpc>
                <a:spcPct val="110000"/>
              </a:lnSpc>
              <a:buFont typeface="Arial" panose="020B0604020202020204" pitchFamily="34" charset="0"/>
              <a:buChar char="•"/>
            </a:pPr>
            <a:r>
              <a:rPr lang="en-US" sz="2000" dirty="0"/>
              <a:t>Offer information about community supports</a:t>
            </a:r>
          </a:p>
          <a:p>
            <a:pPr marL="342900" indent="-342900">
              <a:lnSpc>
                <a:spcPct val="110000"/>
              </a:lnSpc>
              <a:buFont typeface="Arial" panose="020B0604020202020204" pitchFamily="34" charset="0"/>
              <a:buChar char="•"/>
            </a:pPr>
            <a:r>
              <a:rPr lang="en-US" sz="2000" dirty="0"/>
              <a:t>Offer personal support</a:t>
            </a:r>
          </a:p>
          <a:p>
            <a:pPr>
              <a:lnSpc>
                <a:spcPct val="110000"/>
              </a:lnSpc>
            </a:pPr>
            <a:endParaRPr lang="en-US" sz="2000" dirty="0"/>
          </a:p>
          <a:p>
            <a:pPr>
              <a:lnSpc>
                <a:spcPct val="110000"/>
              </a:lnSpc>
            </a:pPr>
            <a:r>
              <a:rPr lang="en-US" sz="2000" dirty="0"/>
              <a:t>If danger is imminent and you need immediate help, contact</a:t>
            </a:r>
          </a:p>
          <a:p>
            <a:pPr lvl="1">
              <a:lnSpc>
                <a:spcPct val="110000"/>
              </a:lnSpc>
            </a:pPr>
            <a:r>
              <a:rPr lang="en-US" sz="2000" u="sng" dirty="0">
                <a:hlinkClick r:id="rId3"/>
              </a:rPr>
              <a:t>Women’s Crisis Services of Waterloo Region</a:t>
            </a:r>
            <a:r>
              <a:rPr lang="en-US" sz="2000" dirty="0"/>
              <a:t> at (519)742-5894</a:t>
            </a:r>
          </a:p>
          <a:p>
            <a:pPr lvl="1">
              <a:lnSpc>
                <a:spcPct val="110000"/>
              </a:lnSpc>
            </a:pPr>
            <a:r>
              <a:rPr lang="en-US" sz="2000" dirty="0"/>
              <a:t>Local police at 9-1-1 </a:t>
            </a:r>
          </a:p>
          <a:p>
            <a:pPr lvl="1">
              <a:lnSpc>
                <a:spcPct val="110000"/>
              </a:lnSpc>
            </a:pPr>
            <a:r>
              <a:rPr lang="en-US" sz="2000" u="sng" dirty="0">
                <a:hlinkClick r:id="rId4"/>
              </a:rPr>
              <a:t>Family and Children’s Services Waterloo Region (FACSWR)</a:t>
            </a:r>
            <a:r>
              <a:rPr lang="en-US" sz="2000" dirty="0"/>
              <a:t> at 519-576-0540</a:t>
            </a:r>
          </a:p>
        </p:txBody>
      </p:sp>
      <p:sp>
        <p:nvSpPr>
          <p:cNvPr id="3" name="Title 2">
            <a:extLst>
              <a:ext uri="{FF2B5EF4-FFF2-40B4-BE49-F238E27FC236}">
                <a16:creationId xmlns:a16="http://schemas.microsoft.com/office/drawing/2014/main" id="{7846F229-E154-E746-844E-2FB958E2FBE6}"/>
              </a:ext>
            </a:extLst>
          </p:cNvPr>
          <p:cNvSpPr>
            <a:spLocks noGrp="1"/>
          </p:cNvSpPr>
          <p:nvPr>
            <p:ph type="title"/>
          </p:nvPr>
        </p:nvSpPr>
        <p:spPr/>
        <p:txBody>
          <a:bodyPr/>
          <a:lstStyle/>
          <a:p>
            <a:r>
              <a:rPr lang="en-CA" dirty="0"/>
              <a:t>Know how to help</a:t>
            </a:r>
          </a:p>
        </p:txBody>
      </p:sp>
    </p:spTree>
    <p:extLst>
      <p:ext uri="{BB962C8B-B14F-4D97-AF65-F5344CB8AC3E}">
        <p14:creationId xmlns:p14="http://schemas.microsoft.com/office/powerpoint/2010/main" val="337888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73EF417-2892-874F-81A3-9D84C47B9A8A}"/>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Learn more</a:t>
            </a:r>
          </a:p>
        </p:txBody>
      </p:sp>
      <p:sp>
        <p:nvSpPr>
          <p:cNvPr id="51" name="Rectangle 50">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6E802423-EAE7-8341-997B-00D64A93D8F6}"/>
              </a:ext>
            </a:extLst>
          </p:cNvPr>
          <p:cNvSpPr>
            <a:spLocks noGrp="1"/>
          </p:cNvSpPr>
          <p:nvPr>
            <p:ph sz="half" idx="2"/>
          </p:nvPr>
        </p:nvSpPr>
        <p:spPr>
          <a:xfrm>
            <a:off x="1451581" y="2015732"/>
            <a:ext cx="3526523" cy="3854981"/>
          </a:xfrm>
        </p:spPr>
        <p:txBody>
          <a:bodyPr vert="horz" lIns="91440" tIns="45720" rIns="91440" bIns="45720" rtlCol="0" anchor="t">
            <a:noAutofit/>
          </a:bodyPr>
          <a:lstStyle/>
          <a:p>
            <a:pPr>
              <a:lnSpc>
                <a:spcPct val="110000"/>
              </a:lnSpc>
            </a:pPr>
            <a:r>
              <a:rPr lang="en-US" sz="1800" dirty="0"/>
              <a:t>July 29: Understanding emotional abuse and precursors to violence in the home</a:t>
            </a:r>
          </a:p>
          <a:p>
            <a:pPr>
              <a:lnSpc>
                <a:spcPct val="110000"/>
              </a:lnSpc>
            </a:pPr>
            <a:r>
              <a:rPr lang="en-US" sz="1800" dirty="0"/>
              <a:t>August 19: Resolving Family Conflict</a:t>
            </a:r>
          </a:p>
          <a:p>
            <a:pPr>
              <a:lnSpc>
                <a:spcPct val="110000"/>
              </a:lnSpc>
            </a:pPr>
            <a:r>
              <a:rPr lang="en-US" sz="1800" dirty="0"/>
              <a:t>Sept 24: Become an Active Bystander</a:t>
            </a:r>
          </a:p>
          <a:p>
            <a:pPr>
              <a:lnSpc>
                <a:spcPct val="110000"/>
              </a:lnSpc>
            </a:pPr>
            <a:r>
              <a:rPr lang="en-US" sz="1800" dirty="0">
                <a:hlinkClick r:id="rId4"/>
              </a:rPr>
              <a:t>www.preventingcrime.ca</a:t>
            </a:r>
            <a:r>
              <a:rPr lang="en-US" sz="1800" dirty="0"/>
              <a:t> to register</a:t>
            </a:r>
          </a:p>
        </p:txBody>
      </p:sp>
      <p:grpSp>
        <p:nvGrpSpPr>
          <p:cNvPr id="53" name="Group 52">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54" name="Rectangle 53">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308D5A47-CCCC-174A-9CE6-7C88FFD60C90}"/>
              </a:ext>
            </a:extLst>
          </p:cNvPr>
          <p:cNvPicPr>
            <a:picLocks noGrp="1" noChangeAspect="1"/>
          </p:cNvPicPr>
          <p:nvPr>
            <p:ph sz="half" idx="1"/>
          </p:nvPr>
        </p:nvPicPr>
        <p:blipFill>
          <a:blip r:embed="rId5"/>
          <a:stretch/>
        </p:blipFill>
        <p:spPr>
          <a:xfrm>
            <a:off x="6196539" y="1116345"/>
            <a:ext cx="4616325" cy="3866172"/>
          </a:xfrm>
          <a:prstGeom prst="rect">
            <a:avLst/>
          </a:prstGeom>
        </p:spPr>
      </p:pic>
      <p:pic>
        <p:nvPicPr>
          <p:cNvPr id="59" name="Picture 58">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1" name="Straight Connector 60">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87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0" name="Picture 39">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6" name="Rectangle 45">
            <a:extLst>
              <a:ext uri="{FF2B5EF4-FFF2-40B4-BE49-F238E27FC236}">
                <a16:creationId xmlns:a16="http://schemas.microsoft.com/office/drawing/2014/main" id="{AF38CBB2-04B5-4ED2-92CA-ABA779049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9ECE436-E5C5-4600-9DAE-6A66A788E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524A029-F6B5-D645-9523-011F4DBC3409}"/>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dirty="0"/>
              <a:t>Share Support material</a:t>
            </a:r>
          </a:p>
        </p:txBody>
      </p:sp>
      <p:sp>
        <p:nvSpPr>
          <p:cNvPr id="50" name="Rectangle 49">
            <a:extLst>
              <a:ext uri="{FF2B5EF4-FFF2-40B4-BE49-F238E27FC236}">
                <a16:creationId xmlns:a16="http://schemas.microsoft.com/office/drawing/2014/main" id="{A81BF76C-52E4-494B-86F2-4CBAC20E3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Content Placeholder 13">
            <a:extLst>
              <a:ext uri="{FF2B5EF4-FFF2-40B4-BE49-F238E27FC236}">
                <a16:creationId xmlns:a16="http://schemas.microsoft.com/office/drawing/2014/main" id="{2E23C5CC-D6F1-4573-B5D5-8108D59A1513}"/>
              </a:ext>
            </a:extLst>
          </p:cNvPr>
          <p:cNvSpPr>
            <a:spLocks noGrp="1"/>
          </p:cNvSpPr>
          <p:nvPr>
            <p:ph sz="half" idx="1"/>
          </p:nvPr>
        </p:nvSpPr>
        <p:spPr>
          <a:xfrm>
            <a:off x="1451579" y="2015732"/>
            <a:ext cx="5550357" cy="3450613"/>
          </a:xfrm>
        </p:spPr>
        <p:txBody>
          <a:bodyPr vert="horz" lIns="91440" tIns="45720" rIns="91440" bIns="45720" rtlCol="0" anchor="t">
            <a:normAutofit/>
          </a:bodyPr>
          <a:lstStyle/>
          <a:p>
            <a:r>
              <a:rPr lang="en-US" dirty="0"/>
              <a:t>Print and virtual postcard</a:t>
            </a:r>
          </a:p>
          <a:p>
            <a:r>
              <a:rPr lang="en-US" dirty="0"/>
              <a:t>Infographic</a:t>
            </a:r>
          </a:p>
          <a:p>
            <a:r>
              <a:rPr lang="en-US" dirty="0"/>
              <a:t>Website</a:t>
            </a:r>
          </a:p>
          <a:p>
            <a:r>
              <a:rPr lang="en-US" dirty="0"/>
              <a:t>Web sliders and content</a:t>
            </a:r>
          </a:p>
          <a:p>
            <a:r>
              <a:rPr lang="en-US" dirty="0"/>
              <a:t>Social media drafts and video scripts</a:t>
            </a:r>
          </a:p>
          <a:p>
            <a:r>
              <a:rPr lang="en-US" dirty="0"/>
              <a:t>Porch chats and custom training sessions</a:t>
            </a:r>
          </a:p>
          <a:p>
            <a:r>
              <a:rPr lang="en-US" dirty="0"/>
              <a:t>Presentations</a:t>
            </a:r>
          </a:p>
        </p:txBody>
      </p:sp>
      <p:grpSp>
        <p:nvGrpSpPr>
          <p:cNvPr id="52" name="Group 51">
            <a:extLst>
              <a:ext uri="{FF2B5EF4-FFF2-40B4-BE49-F238E27FC236}">
                <a16:creationId xmlns:a16="http://schemas.microsoft.com/office/drawing/2014/main" id="{CD0703AE-95DE-4C43-8272-BB33A5AD4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53" name="Rectangle 52">
              <a:extLst>
                <a:ext uri="{FF2B5EF4-FFF2-40B4-BE49-F238E27FC236}">
                  <a16:creationId xmlns:a16="http://schemas.microsoft.com/office/drawing/2014/main" id="{2FF4B413-F360-4A9A-8F55-79C396170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129C2B7-6BA1-4DC0-8ED1-044AFBE47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a:extLst>
              <a:ext uri="{FF2B5EF4-FFF2-40B4-BE49-F238E27FC236}">
                <a16:creationId xmlns:a16="http://schemas.microsoft.com/office/drawing/2014/main" id="{EB8E7F45-A257-E44A-A74D-D3C12F97E3E1}"/>
              </a:ext>
            </a:extLst>
          </p:cNvPr>
          <p:cNvPicPr>
            <a:picLocks noChangeAspect="1"/>
          </p:cNvPicPr>
          <p:nvPr/>
        </p:nvPicPr>
        <p:blipFill rotWithShape="1">
          <a:blip r:embed="rId4"/>
          <a:srcRect r="3" b="946"/>
          <a:stretch/>
        </p:blipFill>
        <p:spPr>
          <a:xfrm>
            <a:off x="8116373" y="1116344"/>
            <a:ext cx="2799103" cy="1850789"/>
          </a:xfrm>
          <a:prstGeom prst="rect">
            <a:avLst/>
          </a:prstGeom>
        </p:spPr>
      </p:pic>
      <p:pic>
        <p:nvPicPr>
          <p:cNvPr id="10" name="Content Placeholder 9" descr="A screenshot of a cell phone&#10;&#10;Description automatically generated">
            <a:extLst>
              <a:ext uri="{FF2B5EF4-FFF2-40B4-BE49-F238E27FC236}">
                <a16:creationId xmlns:a16="http://schemas.microsoft.com/office/drawing/2014/main" id="{5F7D1893-6D29-4446-85CA-A80F09DDBB7A}"/>
              </a:ext>
            </a:extLst>
          </p:cNvPr>
          <p:cNvPicPr>
            <a:picLocks noGrp="1" noChangeAspect="1"/>
          </p:cNvPicPr>
          <p:nvPr>
            <p:ph sz="half" idx="2"/>
          </p:nvPr>
        </p:nvPicPr>
        <p:blipFill rotWithShape="1">
          <a:blip r:embed="rId5"/>
          <a:srcRect l="94" r="1980" b="1"/>
          <a:stretch/>
        </p:blipFill>
        <p:spPr>
          <a:xfrm>
            <a:off x="8116373" y="3131726"/>
            <a:ext cx="2799103" cy="1850790"/>
          </a:xfrm>
          <a:prstGeom prst="rect">
            <a:avLst/>
          </a:prstGeom>
        </p:spPr>
      </p:pic>
      <p:pic>
        <p:nvPicPr>
          <p:cNvPr id="56" name="Picture 55">
            <a:extLst>
              <a:ext uri="{FF2B5EF4-FFF2-40B4-BE49-F238E27FC236}">
                <a16:creationId xmlns:a16="http://schemas.microsoft.com/office/drawing/2014/main" id="{0C24E7C2-F39B-4280-9B81-F15BBD93C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F381DAA9-C4BA-4BB3-8F4B-3BC4B43E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097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1485</Words>
  <Application>Microsoft Macintosh PowerPoint</Application>
  <PresentationFormat>Widescreen</PresentationFormat>
  <Paragraphs>128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Gallery</vt:lpstr>
      <vt:lpstr>Flatten the family violence curve</vt:lpstr>
      <vt:lpstr>The issue</vt:lpstr>
      <vt:lpstr>OHSA – Bill 168 Domestic Violence</vt:lpstr>
      <vt:lpstr>The need</vt:lpstr>
      <vt:lpstr>You can Help   #keepfamiliessafe  </vt:lpstr>
      <vt:lpstr>Know the signs</vt:lpstr>
      <vt:lpstr>Know how to help</vt:lpstr>
      <vt:lpstr>Learn more</vt:lpstr>
      <vt:lpstr>Share Support material</vt:lpstr>
      <vt:lpstr>Join our growing coalition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Flatten the family violence curve</dc:title>
  <dc:creator>Dominique O'Rourke</dc:creator>
  <cp:lastModifiedBy>Dominique O'Rourke</cp:lastModifiedBy>
  <cp:revision>13</cp:revision>
  <dcterms:created xsi:type="dcterms:W3CDTF">2020-07-23T23:18:24Z</dcterms:created>
  <dcterms:modified xsi:type="dcterms:W3CDTF">2020-07-24T18:28:00Z</dcterms:modified>
</cp:coreProperties>
</file>